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321" r:id="rId5"/>
    <p:sldId id="349" r:id="rId6"/>
    <p:sldId id="350" r:id="rId7"/>
    <p:sldId id="351" r:id="rId8"/>
    <p:sldId id="322" r:id="rId9"/>
    <p:sldId id="323" r:id="rId10"/>
    <p:sldId id="324" r:id="rId11"/>
    <p:sldId id="259" r:id="rId12"/>
    <p:sldId id="260" r:id="rId13"/>
    <p:sldId id="261" r:id="rId14"/>
    <p:sldId id="262" r:id="rId15"/>
    <p:sldId id="263" r:id="rId16"/>
    <p:sldId id="264" r:id="rId17"/>
    <p:sldId id="352" r:id="rId18"/>
    <p:sldId id="353" r:id="rId19"/>
    <p:sldId id="354" r:id="rId20"/>
    <p:sldId id="355" r:id="rId21"/>
    <p:sldId id="356" r:id="rId22"/>
    <p:sldId id="357" r:id="rId23"/>
    <p:sldId id="35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46260E-BB98-4C6A-BBD9-8B99D1120AA3}" type="datetimeFigureOut">
              <a:rPr lang="en-US" smtClean="0"/>
              <a:pPr/>
              <a:t>6/25/2026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AC486A-3A8D-4AB8-B9FB-43E61AF251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B330BDBF-AE35-408B-97FA-373CD3CB0696}"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p>
        </p:txBody>
      </p:sp>
      <p:sp>
        <p:nvSpPr>
          <p:cNvPr id="71684" name="Slide Number Placeholder 3"/>
          <p:cNvSpPr>
            <a:spLocks noGrp="1"/>
          </p:cNvSpPr>
          <p:nvPr>
            <p:ph type="sldNum" sz="quarter" idx="5"/>
          </p:nvPr>
        </p:nvSpPr>
        <p:spPr>
          <a:noFill/>
        </p:spPr>
        <p:txBody>
          <a:bodyPr/>
          <a:lstStyle/>
          <a:p>
            <a:fld id="{CFDCA6D3-376D-40C1-93E5-EC6B74594EE0}"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smtClean="0"/>
          </a:p>
        </p:txBody>
      </p:sp>
      <p:sp>
        <p:nvSpPr>
          <p:cNvPr id="72708" name="Slide Number Placeholder 3"/>
          <p:cNvSpPr>
            <a:spLocks noGrp="1"/>
          </p:cNvSpPr>
          <p:nvPr>
            <p:ph type="sldNum" sz="quarter" idx="5"/>
          </p:nvPr>
        </p:nvSpPr>
        <p:spPr>
          <a:noFill/>
        </p:spPr>
        <p:txBody>
          <a:bodyPr/>
          <a:lstStyle/>
          <a:p>
            <a:fld id="{9A462A8D-E15E-4239-B739-CC5DBA651224}"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smtClean="0"/>
          </a:p>
        </p:txBody>
      </p:sp>
      <p:sp>
        <p:nvSpPr>
          <p:cNvPr id="73732" name="Slide Number Placeholder 3"/>
          <p:cNvSpPr>
            <a:spLocks noGrp="1"/>
          </p:cNvSpPr>
          <p:nvPr>
            <p:ph type="sldNum" sz="quarter" idx="5"/>
          </p:nvPr>
        </p:nvSpPr>
        <p:spPr>
          <a:noFill/>
        </p:spPr>
        <p:txBody>
          <a:bodyPr/>
          <a:lstStyle/>
          <a:p>
            <a:fld id="{725BFAB9-35C7-4749-AA00-AB766D062E90}" type="slidenum">
              <a:rPr lang="en-US"/>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20B7CBB0-D9AC-4920-903D-EA7CCD9719A4}" type="slidenum">
              <a:rPr lang="en-US"/>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smtClean="0"/>
          </a:p>
        </p:txBody>
      </p:sp>
      <p:sp>
        <p:nvSpPr>
          <p:cNvPr id="75780" name="Slide Number Placeholder 3"/>
          <p:cNvSpPr>
            <a:spLocks noGrp="1"/>
          </p:cNvSpPr>
          <p:nvPr>
            <p:ph type="sldNum" sz="quarter" idx="5"/>
          </p:nvPr>
        </p:nvSpPr>
        <p:spPr>
          <a:noFill/>
        </p:spPr>
        <p:txBody>
          <a:bodyPr/>
          <a:lstStyle/>
          <a:p>
            <a:fld id="{133289E3-54CF-4BB6-B43C-AD7D41575111}" type="slidenum">
              <a:rPr lang="en-US"/>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smtClean="0"/>
          </a:p>
        </p:txBody>
      </p:sp>
      <p:sp>
        <p:nvSpPr>
          <p:cNvPr id="76804" name="Slide Number Placeholder 3"/>
          <p:cNvSpPr>
            <a:spLocks noGrp="1"/>
          </p:cNvSpPr>
          <p:nvPr>
            <p:ph type="sldNum" sz="quarter" idx="5"/>
          </p:nvPr>
        </p:nvSpPr>
        <p:spPr>
          <a:noFill/>
        </p:spPr>
        <p:txBody>
          <a:bodyPr/>
          <a:lstStyle/>
          <a:p>
            <a:fld id="{DD5FEAAD-3A6F-4FAC-B330-FC707A973F79}" type="slidenum">
              <a:rPr lang="en-US"/>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smtClean="0"/>
          </a:p>
        </p:txBody>
      </p:sp>
      <p:sp>
        <p:nvSpPr>
          <p:cNvPr id="77828" name="Slide Number Placeholder 3"/>
          <p:cNvSpPr>
            <a:spLocks noGrp="1"/>
          </p:cNvSpPr>
          <p:nvPr>
            <p:ph type="sldNum" sz="quarter" idx="5"/>
          </p:nvPr>
        </p:nvSpPr>
        <p:spPr>
          <a:noFill/>
        </p:spPr>
        <p:txBody>
          <a:bodyPr/>
          <a:lstStyle/>
          <a:p>
            <a:fld id="{E8A05289-B533-4EB8-82EE-6AAB85E4E0CD}" type="slidenum">
              <a:rPr lang="en-US"/>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en-US" smtClean="0"/>
          </a:p>
        </p:txBody>
      </p:sp>
      <p:sp>
        <p:nvSpPr>
          <p:cNvPr id="78852" name="Slide Number Placeholder 3"/>
          <p:cNvSpPr>
            <a:spLocks noGrp="1"/>
          </p:cNvSpPr>
          <p:nvPr>
            <p:ph type="sldNum" sz="quarter" idx="5"/>
          </p:nvPr>
        </p:nvSpPr>
        <p:spPr>
          <a:noFill/>
        </p:spPr>
        <p:txBody>
          <a:bodyPr/>
          <a:lstStyle/>
          <a:p>
            <a:fld id="{11D0A8B6-F14A-4D2D-B46A-76633AFCFDD7}" type="slidenum">
              <a:rPr lang="en-US"/>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39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0" y="685800"/>
            <a:ext cx="35433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600700" y="685800"/>
            <a:ext cx="3543300" cy="58674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cmassengale</a:t>
            </a:r>
          </a:p>
        </p:txBody>
      </p:sp>
      <p:sp>
        <p:nvSpPr>
          <p:cNvPr id="7" name="Rectangle 6"/>
          <p:cNvSpPr>
            <a:spLocks noGrp="1" noChangeArrowheads="1"/>
          </p:cNvSpPr>
          <p:nvPr>
            <p:ph type="sldNum" sz="quarter" idx="12"/>
          </p:nvPr>
        </p:nvSpPr>
        <p:spPr>
          <a:ln/>
        </p:spPr>
        <p:txBody>
          <a:bodyPr/>
          <a:lstStyle>
            <a:lvl1pPr>
              <a:defRPr/>
            </a:lvl1pPr>
          </a:lstStyle>
          <a:p>
            <a:pPr>
              <a:defRPr/>
            </a:pPr>
            <a:fld id="{8750E148-8368-4F74-8F1B-837BE85F3EFD}" type="slidenum">
              <a:rPr lang="en-US"/>
              <a:pPr>
                <a:defRPr/>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082D73A-2D5C-4D83-81E3-744541AB70F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E4624-6111-47F9-B3C2-C660DEF761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ldNum" sz="quarter" idx="12"/>
          </p:nvPr>
        </p:nvSpPr>
        <p:spPr>
          <a:noFill/>
        </p:spPr>
        <p:txBody>
          <a:bodyPr/>
          <a:lstStyle/>
          <a:p>
            <a:fld id="{0F1D4731-0302-4367-B965-0DD89F91B8ED}" type="slidenum">
              <a:rPr lang="en-US"/>
              <a:pPr/>
              <a:t>1</a:t>
            </a:fld>
            <a:endParaRPr lang="en-US"/>
          </a:p>
        </p:txBody>
      </p:sp>
      <p:sp>
        <p:nvSpPr>
          <p:cNvPr id="3075" name="Rectangle 2"/>
          <p:cNvSpPr>
            <a:spLocks noGrp="1" noChangeArrowheads="1"/>
          </p:cNvSpPr>
          <p:nvPr>
            <p:ph type="ctrTitle"/>
          </p:nvPr>
        </p:nvSpPr>
        <p:spPr>
          <a:xfrm>
            <a:off x="0" y="1676400"/>
            <a:ext cx="9144000" cy="2438400"/>
          </a:xfrm>
        </p:spPr>
        <p:txBody>
          <a:bodyPr>
            <a:normAutofit fontScale="90000"/>
          </a:bodyPr>
          <a:lstStyle/>
          <a:p>
            <a:pPr eaLnBrk="1" hangingPunct="1"/>
            <a:r>
              <a:rPr lang="en-US" sz="8000" b="1" dirty="0" smtClean="0">
                <a:latin typeface="Times New Roman" pitchFamily="18" charset="0"/>
                <a:cs typeface="Times New Roman" pitchFamily="18" charset="0"/>
              </a:rPr>
              <a:t>Viruses</a:t>
            </a:r>
            <a:br>
              <a:rPr lang="en-US" sz="8000" b="1" dirty="0" smtClean="0">
                <a:latin typeface="Times New Roman" pitchFamily="18" charset="0"/>
                <a:cs typeface="Times New Roman" pitchFamily="18" charset="0"/>
              </a:rPr>
            </a:br>
            <a:r>
              <a:rPr lang="en-US" sz="8000" b="1" dirty="0" smtClean="0">
                <a:latin typeface="Times New Roman" pitchFamily="18" charset="0"/>
                <a:cs typeface="Times New Roman" pitchFamily="18" charset="0"/>
              </a:rPr>
              <a:t/>
            </a:r>
            <a:br>
              <a:rPr lang="en-US" sz="8000" b="1" dirty="0" smtClean="0">
                <a:latin typeface="Times New Roman" pitchFamily="18" charset="0"/>
                <a:cs typeface="Times New Roman" pitchFamily="18" charset="0"/>
              </a:rPr>
            </a:br>
            <a:r>
              <a:rPr lang="en-US" sz="8000" b="1" dirty="0" smtClean="0">
                <a:latin typeface="Times New Roman" pitchFamily="18" charset="0"/>
                <a:cs typeface="Times New Roman" pitchFamily="18" charset="0"/>
              </a:rPr>
              <a:t>Dr. </a:t>
            </a:r>
            <a:r>
              <a:rPr lang="en-US" sz="8000" b="1" dirty="0" err="1" smtClean="0">
                <a:latin typeface="Times New Roman" pitchFamily="18" charset="0"/>
                <a:cs typeface="Times New Roman" pitchFamily="18" charset="0"/>
              </a:rPr>
              <a:t>Sonal</a:t>
            </a:r>
            <a:r>
              <a:rPr lang="en-US" sz="8000" b="1" dirty="0" smtClean="0">
                <a:latin typeface="Times New Roman" pitchFamily="18" charset="0"/>
                <a:cs typeface="Times New Roman" pitchFamily="18" charset="0"/>
              </a:rPr>
              <a:t> </a:t>
            </a:r>
            <a:r>
              <a:rPr lang="en-US" sz="8000" b="1" dirty="0" err="1" smtClean="0">
                <a:latin typeface="Times New Roman" pitchFamily="18" charset="0"/>
                <a:cs typeface="Times New Roman" pitchFamily="18" charset="0"/>
              </a:rPr>
              <a:t>M</a:t>
            </a:r>
            <a:r>
              <a:rPr lang="en-US" sz="8000" b="1" dirty="0" err="1" smtClean="0">
                <a:latin typeface="Times New Roman" pitchFamily="18" charset="0"/>
                <a:cs typeface="Times New Roman" pitchFamily="18" charset="0"/>
              </a:rPr>
              <a:t>ishra</a:t>
            </a:r>
            <a:endParaRPr lang="en-US" sz="8000" b="1" dirty="0" smtClean="0">
              <a:latin typeface="Times New Roman" pitchFamily="18" charset="0"/>
              <a:cs typeface="Times New Roman" pitchFamily="18" charset="0"/>
            </a:endParaRPr>
          </a:p>
        </p:txBody>
      </p:sp>
      <p:sp>
        <p:nvSpPr>
          <p:cNvPr id="3076" name="Footer Placeholder 5"/>
          <p:cNvSpPr>
            <a:spLocks noGrp="1"/>
          </p:cNvSpPr>
          <p:nvPr>
            <p:ph type="ftr" sz="quarter" idx="11"/>
          </p:nvPr>
        </p:nvSpPr>
        <p:spPr>
          <a:noFill/>
        </p:spPr>
        <p:txBody>
          <a:bodyPr/>
          <a:lstStyle/>
          <a:p>
            <a:r>
              <a:rPr lang="en-US"/>
              <a:t>copyright cmassengale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3" descr="ch18_0_d"/>
          <p:cNvPicPr>
            <a:picLocks noChangeAspect="1" noChangeArrowheads="1"/>
          </p:cNvPicPr>
          <p:nvPr/>
        </p:nvPicPr>
        <p:blipFill>
          <a:blip r:embed="rId2"/>
          <a:srcRect/>
          <a:stretch>
            <a:fillRect/>
          </a:stretch>
        </p:blipFill>
        <p:spPr bwMode="auto">
          <a:xfrm>
            <a:off x="4953000" y="3505200"/>
            <a:ext cx="2667000" cy="2590800"/>
          </a:xfrm>
          <a:prstGeom prst="rect">
            <a:avLst/>
          </a:prstGeom>
          <a:noFill/>
          <a:ln w="9525">
            <a:noFill/>
            <a:miter lim="800000"/>
            <a:headEnd/>
            <a:tailEnd/>
          </a:ln>
        </p:spPr>
      </p:pic>
      <p:pic>
        <p:nvPicPr>
          <p:cNvPr id="7171" name="Picture 5" descr="ch18_0_c"/>
          <p:cNvPicPr>
            <a:picLocks noChangeAspect="1" noChangeArrowheads="1"/>
          </p:cNvPicPr>
          <p:nvPr/>
        </p:nvPicPr>
        <p:blipFill>
          <a:blip r:embed="rId3"/>
          <a:srcRect/>
          <a:stretch>
            <a:fillRect/>
          </a:stretch>
        </p:blipFill>
        <p:spPr bwMode="auto">
          <a:xfrm>
            <a:off x="762000" y="3733800"/>
            <a:ext cx="2438400" cy="2590800"/>
          </a:xfrm>
          <a:prstGeom prst="rect">
            <a:avLst/>
          </a:prstGeom>
          <a:noFill/>
          <a:ln w="9525">
            <a:noFill/>
            <a:miter lim="800000"/>
            <a:headEnd/>
            <a:tailEnd/>
          </a:ln>
        </p:spPr>
      </p:pic>
      <p:sp>
        <p:nvSpPr>
          <p:cNvPr id="96262" name="Text Box 6"/>
          <p:cNvSpPr txBox="1">
            <a:spLocks noChangeArrowheads="1"/>
          </p:cNvSpPr>
          <p:nvPr/>
        </p:nvSpPr>
        <p:spPr bwMode="auto">
          <a:xfrm>
            <a:off x="1371600" y="1295400"/>
            <a:ext cx="7543800" cy="2528888"/>
          </a:xfrm>
          <a:prstGeom prst="rect">
            <a:avLst/>
          </a:prstGeom>
          <a:noFill/>
          <a:ln w="9525">
            <a:noFill/>
            <a:miter lim="800000"/>
            <a:headEnd/>
            <a:tailEnd/>
          </a:ln>
        </p:spPr>
        <p:txBody>
          <a:bodyPr>
            <a:spAutoFit/>
          </a:bodyPr>
          <a:lstStyle/>
          <a:p>
            <a:pPr marL="342900" indent="-342900">
              <a:buFontTx/>
              <a:buChar char="•"/>
            </a:pPr>
            <a:r>
              <a:rPr lang="en-US" sz="3200" b="1">
                <a:latin typeface="Arial" charset="0"/>
              </a:rPr>
              <a:t>Cannot reproduce without a </a:t>
            </a:r>
            <a:r>
              <a:rPr lang="en-US" sz="3200" b="1">
                <a:solidFill>
                  <a:srgbClr val="FF0000"/>
                </a:solidFill>
                <a:latin typeface="Arial" charset="0"/>
              </a:rPr>
              <a:t>host</a:t>
            </a:r>
          </a:p>
          <a:p>
            <a:pPr marL="342900" indent="-342900">
              <a:buFontTx/>
              <a:buChar char="•"/>
            </a:pPr>
            <a:r>
              <a:rPr lang="en-US" sz="3200" b="1">
                <a:solidFill>
                  <a:srgbClr val="FF6699"/>
                </a:solidFill>
                <a:latin typeface="Arial" charset="0"/>
              </a:rPr>
              <a:t>Capsid</a:t>
            </a:r>
            <a:r>
              <a:rPr lang="en-US" sz="3200" b="1">
                <a:latin typeface="Arial" charset="0"/>
              </a:rPr>
              <a:t> head filled with DNA or RNA </a:t>
            </a:r>
          </a:p>
          <a:p>
            <a:pPr marL="342900" indent="-342900">
              <a:buFontTx/>
              <a:buChar char="•"/>
            </a:pPr>
            <a:r>
              <a:rPr lang="en-US" sz="3200" b="1">
                <a:latin typeface="Arial" charset="0"/>
              </a:rPr>
              <a:t>Covered in a sticky </a:t>
            </a:r>
            <a:r>
              <a:rPr lang="en-US" sz="3200" b="1">
                <a:solidFill>
                  <a:srgbClr val="FFFF00"/>
                </a:solidFill>
                <a:latin typeface="Arial" charset="0"/>
              </a:rPr>
              <a:t>glycoprotein</a:t>
            </a:r>
            <a:r>
              <a:rPr lang="en-US" sz="3200" b="1">
                <a:latin typeface="Arial" charset="0"/>
              </a:rPr>
              <a:t> coat for specific attachment to host cell site</a:t>
            </a:r>
          </a:p>
        </p:txBody>
      </p:sp>
      <p:sp>
        <p:nvSpPr>
          <p:cNvPr id="7173" name="Rectangle 7"/>
          <p:cNvSpPr>
            <a:spLocks noChangeArrowheads="1"/>
          </p:cNvSpPr>
          <p:nvPr/>
        </p:nvSpPr>
        <p:spPr bwMode="auto">
          <a:xfrm>
            <a:off x="0" y="0"/>
            <a:ext cx="6705600" cy="914400"/>
          </a:xfrm>
          <a:prstGeom prst="rect">
            <a:avLst/>
          </a:prstGeom>
          <a:noFill/>
          <a:ln w="9525">
            <a:noFill/>
            <a:miter lim="800000"/>
            <a:headEnd/>
            <a:tailEnd/>
          </a:ln>
        </p:spPr>
        <p:txBody>
          <a:bodyPr anchor="ctr"/>
          <a:lstStyle/>
          <a:p>
            <a:pPr algn="ctr"/>
            <a:r>
              <a:rPr lang="en-US" sz="4400">
                <a:solidFill>
                  <a:schemeClr val="tx2"/>
                </a:solidFill>
              </a:rPr>
              <a:t>What is a Virus?  4C</a:t>
            </a:r>
            <a:r>
              <a:rPr lang="en-US" sz="3600">
                <a:solidFill>
                  <a:schemeClr val="tx2"/>
                </a:solidFill>
              </a:rPr>
              <a:t> </a:t>
            </a:r>
          </a:p>
        </p:txBody>
      </p:sp>
      <p:sp>
        <p:nvSpPr>
          <p:cNvPr id="7174" name="Rectangle 9"/>
          <p:cNvSpPr>
            <a:spLocks noChangeArrowheads="1"/>
          </p:cNvSpPr>
          <p:nvPr/>
        </p:nvSpPr>
        <p:spPr bwMode="auto">
          <a:xfrm>
            <a:off x="2971800" y="6172200"/>
            <a:ext cx="2420938" cy="457200"/>
          </a:xfrm>
          <a:prstGeom prst="rect">
            <a:avLst/>
          </a:prstGeom>
          <a:noFill/>
          <a:ln w="9525">
            <a:noFill/>
            <a:miter lim="800000"/>
            <a:headEnd/>
            <a:tailEnd/>
          </a:ln>
        </p:spPr>
        <p:txBody>
          <a:bodyPr wrap="none">
            <a:spAutoFit/>
          </a:bodyPr>
          <a:lstStyle/>
          <a:p>
            <a:r>
              <a:rPr lang="en-US" b="1">
                <a:solidFill>
                  <a:srgbClr val="000A10"/>
                </a:solidFill>
              </a:rPr>
              <a:t>Shapes of viruses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6262">
                                            <p:txEl>
                                              <p:pRg st="0" end="0"/>
                                            </p:txEl>
                                          </p:spTgt>
                                        </p:tgtEl>
                                        <p:attrNameLst>
                                          <p:attrName>style.visibility</p:attrName>
                                        </p:attrNameLst>
                                      </p:cBhvr>
                                      <p:to>
                                        <p:strVal val="visible"/>
                                      </p:to>
                                    </p:set>
                                    <p:anim calcmode="lin" valueType="num">
                                      <p:cBhvr additive="base">
                                        <p:cTn id="7" dur="500" fill="hold"/>
                                        <p:tgtEl>
                                          <p:spTgt spid="962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6262">
                                            <p:txEl>
                                              <p:pRg st="1" end="1"/>
                                            </p:txEl>
                                          </p:spTgt>
                                        </p:tgtEl>
                                        <p:attrNameLst>
                                          <p:attrName>style.visibility</p:attrName>
                                        </p:attrNameLst>
                                      </p:cBhvr>
                                      <p:to>
                                        <p:strVal val="visible"/>
                                      </p:to>
                                    </p:set>
                                    <p:anim calcmode="lin" valueType="num">
                                      <p:cBhvr additive="base">
                                        <p:cTn id="13" dur="500" fill="hold"/>
                                        <p:tgtEl>
                                          <p:spTgt spid="962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6262">
                                            <p:txEl>
                                              <p:pRg st="2" end="2"/>
                                            </p:txEl>
                                          </p:spTgt>
                                        </p:tgtEl>
                                        <p:attrNameLst>
                                          <p:attrName>style.visibility</p:attrName>
                                        </p:attrNameLst>
                                      </p:cBhvr>
                                      <p:to>
                                        <p:strVal val="visible"/>
                                      </p:to>
                                    </p:set>
                                    <p:anim calcmode="lin" valueType="num">
                                      <p:cBhvr additive="base">
                                        <p:cTn id="19" dur="500" fill="hold"/>
                                        <p:tgtEl>
                                          <p:spTgt spid="962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6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sldNum" sz="quarter" idx="12"/>
          </p:nvPr>
        </p:nvSpPr>
        <p:spPr>
          <a:noFill/>
        </p:spPr>
        <p:txBody>
          <a:bodyPr/>
          <a:lstStyle/>
          <a:p>
            <a:fld id="{C63C5223-4B7B-4388-BFFE-93EAC1C794E4}" type="slidenum">
              <a:rPr lang="en-US"/>
              <a:pPr/>
              <a:t>11</a:t>
            </a:fld>
            <a:endParaRPr lang="en-US"/>
          </a:p>
        </p:txBody>
      </p:sp>
      <p:sp>
        <p:nvSpPr>
          <p:cNvPr id="61444" name="Rectangle 4"/>
          <p:cNvSpPr>
            <a:spLocks noGrp="1" noChangeArrowheads="1"/>
          </p:cNvSpPr>
          <p:nvPr>
            <p:ph type="ctrTitle"/>
          </p:nvPr>
        </p:nvSpPr>
        <p:spPr>
          <a:xfrm>
            <a:off x="1066800" y="2133600"/>
            <a:ext cx="6934200" cy="2286000"/>
          </a:xfrm>
        </p:spPr>
        <p:txBody>
          <a:bodyPr/>
          <a:lstStyle/>
          <a:p>
            <a:pPr eaLnBrk="1" hangingPunct="1">
              <a:defRPr/>
            </a:pPr>
            <a:r>
              <a:rPr lang="en-US" sz="8000" b="1" smtClean="0">
                <a:solidFill>
                  <a:srgbClr val="FFFF00"/>
                </a:solidFill>
                <a:effectLst>
                  <a:outerShdw blurRad="38100" dist="38100" dir="2700000" algn="tl">
                    <a:srgbClr val="C0C0C0"/>
                  </a:outerShdw>
                </a:effectLst>
                <a:latin typeface="Comic Sans MS" pitchFamily="66" charset="0"/>
              </a:rPr>
              <a:t>Viral History</a:t>
            </a:r>
          </a:p>
        </p:txBody>
      </p:sp>
      <p:sp>
        <p:nvSpPr>
          <p:cNvPr id="6148" name="Footer Placeholder 5"/>
          <p:cNvSpPr>
            <a:spLocks noGrp="1"/>
          </p:cNvSpPr>
          <p:nvPr>
            <p:ph type="ftr" sz="quarter" idx="11"/>
          </p:nvPr>
        </p:nvSpPr>
        <p:spPr>
          <a:noFill/>
        </p:spPr>
        <p:txBody>
          <a:bodyPr/>
          <a:lstStyle/>
          <a:p>
            <a:r>
              <a:rPr lang="en-US"/>
              <a:t>copyright cmassengale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noFill/>
        </p:spPr>
        <p:txBody>
          <a:bodyPr/>
          <a:lstStyle/>
          <a:p>
            <a:fld id="{644F090C-1F69-4F44-BE72-E0D33FA6DB0D}" type="slidenum">
              <a:rPr lang="en-US"/>
              <a:pPr/>
              <a:t>12</a:t>
            </a:fld>
            <a:endParaRPr lang="en-US"/>
          </a:p>
        </p:txBody>
      </p:sp>
      <p:sp>
        <p:nvSpPr>
          <p:cNvPr id="58372" name="Rectangle 4"/>
          <p:cNvSpPr>
            <a:spLocks noGrp="1" noChangeArrowheads="1"/>
          </p:cNvSpPr>
          <p:nvPr>
            <p:ph type="title"/>
          </p:nvPr>
        </p:nvSpPr>
        <p:spPr>
          <a:xfrm>
            <a:off x="533400" y="0"/>
            <a:ext cx="8610600" cy="1219200"/>
          </a:xfrm>
        </p:spPr>
        <p:txBody>
          <a:bodyPr/>
          <a:lstStyle/>
          <a:p>
            <a:pPr algn="ctr" eaLnBrk="1" hangingPunct="1">
              <a:defRPr/>
            </a:pPr>
            <a:r>
              <a:rPr lang="en-US" sz="5400" b="1" smtClean="0">
                <a:solidFill>
                  <a:srgbClr val="FFFF00"/>
                </a:solidFill>
                <a:effectLst>
                  <a:outerShdw blurRad="38100" dist="38100" dir="2700000" algn="tl">
                    <a:srgbClr val="C0C0C0"/>
                  </a:outerShdw>
                </a:effectLst>
                <a:latin typeface="Comic Sans MS" pitchFamily="66" charset="0"/>
              </a:rPr>
              <a:t>Discovery of Viruses</a:t>
            </a:r>
          </a:p>
        </p:txBody>
      </p:sp>
      <p:sp>
        <p:nvSpPr>
          <p:cNvPr id="58373" name="Rectangle 5"/>
          <p:cNvSpPr>
            <a:spLocks noGrp="1" noChangeArrowheads="1"/>
          </p:cNvSpPr>
          <p:nvPr>
            <p:ph type="body" sz="half" idx="1"/>
          </p:nvPr>
        </p:nvSpPr>
        <p:spPr>
          <a:xfrm>
            <a:off x="228600" y="1219200"/>
            <a:ext cx="5410200" cy="5334000"/>
          </a:xfrm>
        </p:spPr>
        <p:txBody>
          <a:bodyPr/>
          <a:lstStyle/>
          <a:p>
            <a:pPr marL="0" indent="0" eaLnBrk="1" hangingPunct="1">
              <a:lnSpc>
                <a:spcPct val="90000"/>
              </a:lnSpc>
            </a:pPr>
            <a:r>
              <a:rPr lang="en-US" sz="4000" smtClean="0">
                <a:solidFill>
                  <a:srgbClr val="FFFF00"/>
                </a:solidFill>
                <a:latin typeface="Comic Sans MS" pitchFamily="66" charset="0"/>
              </a:rPr>
              <a:t>Beijerinck</a:t>
            </a:r>
            <a:r>
              <a:rPr lang="en-US" sz="4000" smtClean="0">
                <a:latin typeface="Comic Sans MS" pitchFamily="66" charset="0"/>
              </a:rPr>
              <a:t> (1897) coined the Latin name “virus” meaning </a:t>
            </a:r>
            <a:r>
              <a:rPr lang="en-US" sz="4000" smtClean="0">
                <a:solidFill>
                  <a:srgbClr val="FFFF00"/>
                </a:solidFill>
                <a:latin typeface="Comic Sans MS" pitchFamily="66" charset="0"/>
              </a:rPr>
              <a:t>poison</a:t>
            </a:r>
          </a:p>
          <a:p>
            <a:pPr marL="0" indent="0" eaLnBrk="1" hangingPunct="1">
              <a:lnSpc>
                <a:spcPct val="90000"/>
              </a:lnSpc>
            </a:pPr>
            <a:r>
              <a:rPr lang="en-US" sz="4000" smtClean="0">
                <a:latin typeface="Comic Sans MS" pitchFamily="66" charset="0"/>
              </a:rPr>
              <a:t>He studied </a:t>
            </a:r>
            <a:r>
              <a:rPr lang="en-US" sz="4000" smtClean="0">
                <a:solidFill>
                  <a:srgbClr val="FFFF00"/>
                </a:solidFill>
                <a:latin typeface="Comic Sans MS" pitchFamily="66" charset="0"/>
              </a:rPr>
              <a:t>filtered plant juices</a:t>
            </a:r>
            <a:r>
              <a:rPr lang="en-US" sz="4000" smtClean="0">
                <a:latin typeface="Comic Sans MS" pitchFamily="66" charset="0"/>
              </a:rPr>
              <a:t> &amp; found they caused healthy plants to become sick</a:t>
            </a:r>
          </a:p>
          <a:p>
            <a:pPr marL="0" indent="0" eaLnBrk="1" hangingPunct="1">
              <a:lnSpc>
                <a:spcPct val="90000"/>
              </a:lnSpc>
            </a:pPr>
            <a:endParaRPr lang="en-US" sz="4000" smtClean="0">
              <a:latin typeface="Comic Sans MS" pitchFamily="66" charset="0"/>
            </a:endParaRPr>
          </a:p>
        </p:txBody>
      </p:sp>
      <p:pic>
        <p:nvPicPr>
          <p:cNvPr id="7173" name="Picture 8" descr="lsbv_0001_0001_0_img0011"/>
          <p:cNvPicPr>
            <a:picLocks noGrp="1" noChangeAspect="1" noChangeArrowheads="1"/>
          </p:cNvPicPr>
          <p:nvPr>
            <p:ph type="clipArt" sz="half" idx="2"/>
          </p:nvPr>
        </p:nvPicPr>
        <p:blipFill>
          <a:blip r:embed="rId3"/>
          <a:srcRect/>
          <a:stretch>
            <a:fillRect/>
          </a:stretch>
        </p:blipFill>
        <p:spPr>
          <a:xfrm>
            <a:off x="5562600" y="1447800"/>
            <a:ext cx="3581400" cy="4953000"/>
          </a:xfrm>
        </p:spPr>
      </p:pic>
      <p:sp>
        <p:nvSpPr>
          <p:cNvPr id="7174" name="Footer Placeholder 7"/>
          <p:cNvSpPr>
            <a:spLocks noGrp="1"/>
          </p:cNvSpPr>
          <p:nvPr>
            <p:ph type="ftr" sz="quarter" idx="11"/>
          </p:nvPr>
        </p:nvSpPr>
        <p:spPr>
          <a:noFill/>
        </p:spPr>
        <p:txBody>
          <a:bodyPr/>
          <a:lstStyle/>
          <a:p>
            <a:r>
              <a:rPr lang="en-US"/>
              <a:t>copyright cmassengale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837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837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8373">
                                            <p:txEl>
                                              <p:pRg st="1" end="1"/>
                                            </p:txEl>
                                          </p:spTgt>
                                        </p:tgtEl>
                                        <p:attrNameLst>
                                          <p:attrName>style.visibility</p:attrName>
                                        </p:attrNameLst>
                                      </p:cBhvr>
                                      <p:to>
                                        <p:strVal val="visible"/>
                                      </p:to>
                                    </p:set>
                                    <p:anim calcmode="lin" valueType="num">
                                      <p:cBhvr>
                                        <p:cTn id="14" dur="1000" fill="hold"/>
                                        <p:tgtEl>
                                          <p:spTgt spid="5837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837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83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a:noFill/>
        </p:spPr>
        <p:txBody>
          <a:bodyPr/>
          <a:lstStyle/>
          <a:p>
            <a:fld id="{45049635-0C6B-43BD-BACF-65E2060141E4}" type="slidenum">
              <a:rPr lang="en-US"/>
              <a:pPr/>
              <a:t>13</a:t>
            </a:fld>
            <a:endParaRPr lang="en-US"/>
          </a:p>
        </p:txBody>
      </p:sp>
      <p:sp>
        <p:nvSpPr>
          <p:cNvPr id="65538" name="Rectangle 2"/>
          <p:cNvSpPr>
            <a:spLocks noGrp="1" noChangeArrowheads="1"/>
          </p:cNvSpPr>
          <p:nvPr>
            <p:ph type="title"/>
          </p:nvPr>
        </p:nvSpPr>
        <p:spPr>
          <a:xfrm>
            <a:off x="0" y="0"/>
            <a:ext cx="9144000" cy="1143000"/>
          </a:xfrm>
        </p:spPr>
        <p:txBody>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Tobacco Mosaic Virus</a:t>
            </a:r>
          </a:p>
        </p:txBody>
      </p:sp>
      <p:sp>
        <p:nvSpPr>
          <p:cNvPr id="65539" name="Rectangle 3"/>
          <p:cNvSpPr>
            <a:spLocks noGrp="1" noChangeArrowheads="1"/>
          </p:cNvSpPr>
          <p:nvPr>
            <p:ph type="body" sz="half" idx="1"/>
          </p:nvPr>
        </p:nvSpPr>
        <p:spPr>
          <a:xfrm>
            <a:off x="228600" y="1371600"/>
            <a:ext cx="5219700" cy="5181600"/>
          </a:xfrm>
        </p:spPr>
        <p:txBody>
          <a:bodyPr/>
          <a:lstStyle/>
          <a:p>
            <a:pPr marL="0" indent="0" eaLnBrk="1" hangingPunct="1"/>
            <a:r>
              <a:rPr lang="en-US" sz="4000" smtClean="0">
                <a:solidFill>
                  <a:srgbClr val="FFFF00"/>
                </a:solidFill>
                <a:latin typeface="Comic Sans MS" pitchFamily="66" charset="0"/>
              </a:rPr>
              <a:t>Wendell Stanley</a:t>
            </a:r>
            <a:r>
              <a:rPr lang="en-US" sz="4000" smtClean="0">
                <a:latin typeface="Comic Sans MS" pitchFamily="66" charset="0"/>
              </a:rPr>
              <a:t> (1935) crystallized </a:t>
            </a:r>
            <a:r>
              <a:rPr lang="en-US" sz="4000" smtClean="0">
                <a:solidFill>
                  <a:srgbClr val="FFFF00"/>
                </a:solidFill>
                <a:latin typeface="Comic Sans MS" pitchFamily="66" charset="0"/>
              </a:rPr>
              <a:t>sap</a:t>
            </a:r>
            <a:r>
              <a:rPr lang="en-US" sz="4000" smtClean="0">
                <a:latin typeface="Comic Sans MS" pitchFamily="66" charset="0"/>
              </a:rPr>
              <a:t> from sick tobacco plants</a:t>
            </a:r>
          </a:p>
          <a:p>
            <a:pPr marL="0" indent="0" eaLnBrk="1" hangingPunct="1"/>
            <a:r>
              <a:rPr lang="en-US" sz="4000" smtClean="0">
                <a:latin typeface="Comic Sans MS" pitchFamily="66" charset="0"/>
              </a:rPr>
              <a:t>He discovered viruses were made of </a:t>
            </a:r>
            <a:r>
              <a:rPr lang="en-US" sz="4000" smtClean="0">
                <a:solidFill>
                  <a:srgbClr val="82003B"/>
                </a:solidFill>
                <a:latin typeface="Comic Sans MS" pitchFamily="66" charset="0"/>
              </a:rPr>
              <a:t>nucleic acid and protein</a:t>
            </a:r>
          </a:p>
        </p:txBody>
      </p:sp>
      <p:pic>
        <p:nvPicPr>
          <p:cNvPr id="8197" name="Picture 6" descr="4-7"/>
          <p:cNvPicPr>
            <a:picLocks noGrp="1" noChangeAspect="1" noChangeArrowheads="1"/>
          </p:cNvPicPr>
          <p:nvPr>
            <p:ph type="clipArt" sz="half" idx="2"/>
          </p:nvPr>
        </p:nvPicPr>
        <p:blipFill>
          <a:blip r:embed="rId3"/>
          <a:srcRect/>
          <a:stretch>
            <a:fillRect/>
          </a:stretch>
        </p:blipFill>
        <p:spPr>
          <a:xfrm>
            <a:off x="6858000" y="3886200"/>
            <a:ext cx="1943100" cy="2743200"/>
          </a:xfrm>
        </p:spPr>
      </p:pic>
      <p:pic>
        <p:nvPicPr>
          <p:cNvPr id="8198" name="Picture 8" descr="4-1a"/>
          <p:cNvPicPr>
            <a:picLocks noChangeAspect="1" noChangeArrowheads="1"/>
          </p:cNvPicPr>
          <p:nvPr/>
        </p:nvPicPr>
        <p:blipFill>
          <a:blip r:embed="rId4"/>
          <a:srcRect/>
          <a:stretch>
            <a:fillRect/>
          </a:stretch>
        </p:blipFill>
        <p:spPr bwMode="auto">
          <a:xfrm>
            <a:off x="5410200" y="1676400"/>
            <a:ext cx="2044700" cy="2743200"/>
          </a:xfrm>
          <a:prstGeom prst="rect">
            <a:avLst/>
          </a:prstGeom>
          <a:noFill/>
          <a:ln w="9525">
            <a:noFill/>
            <a:miter lim="800000"/>
            <a:headEnd/>
            <a:tailEnd/>
          </a:ln>
        </p:spPr>
      </p:pic>
      <p:sp>
        <p:nvSpPr>
          <p:cNvPr id="8199" name="Footer Placeholder 8"/>
          <p:cNvSpPr>
            <a:spLocks noGrp="1"/>
          </p:cNvSpPr>
          <p:nvPr>
            <p:ph type="ftr" sz="quarter" idx="11"/>
          </p:nvPr>
        </p:nvSpPr>
        <p:spPr>
          <a:noFill/>
        </p:spPr>
        <p:txBody>
          <a:bodyPr/>
          <a:lstStyle/>
          <a:p>
            <a:r>
              <a:rPr lang="en-US"/>
              <a:t>copyright cmassengale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box(in)">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box(in)">
                                      <p:cBhvr>
                                        <p:cTn id="12" dur="500"/>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noFill/>
        </p:spPr>
        <p:txBody>
          <a:bodyPr/>
          <a:lstStyle/>
          <a:p>
            <a:fld id="{1D6FE04D-8845-4F45-BAF9-FA9C73043030}" type="slidenum">
              <a:rPr lang="en-US"/>
              <a:pPr/>
              <a:t>14</a:t>
            </a:fld>
            <a:endParaRPr lang="en-US"/>
          </a:p>
        </p:txBody>
      </p:sp>
      <p:sp>
        <p:nvSpPr>
          <p:cNvPr id="63492" name="Rectangle 4"/>
          <p:cNvSpPr>
            <a:spLocks noGrp="1" noChangeArrowheads="1"/>
          </p:cNvSpPr>
          <p:nvPr>
            <p:ph type="title"/>
          </p:nvPr>
        </p:nvSpPr>
        <p:spPr>
          <a:xfrm>
            <a:off x="0" y="0"/>
            <a:ext cx="9144000" cy="1143000"/>
          </a:xfrm>
        </p:spPr>
        <p:txBody>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Smallpox</a:t>
            </a:r>
          </a:p>
        </p:txBody>
      </p:sp>
      <p:sp>
        <p:nvSpPr>
          <p:cNvPr id="63493" name="Rectangle 5"/>
          <p:cNvSpPr>
            <a:spLocks noGrp="1" noChangeArrowheads="1"/>
          </p:cNvSpPr>
          <p:nvPr>
            <p:ph type="body" sz="half" idx="1"/>
          </p:nvPr>
        </p:nvSpPr>
        <p:spPr>
          <a:xfrm>
            <a:off x="228600" y="1143000"/>
            <a:ext cx="5105400" cy="5410200"/>
          </a:xfrm>
        </p:spPr>
        <p:txBody>
          <a:bodyPr/>
          <a:lstStyle/>
          <a:p>
            <a:pPr marL="0" indent="0" eaLnBrk="1" hangingPunct="1"/>
            <a:r>
              <a:rPr lang="en-US" sz="3600" smtClean="0">
                <a:solidFill>
                  <a:srgbClr val="FFFF00"/>
                </a:solidFill>
                <a:latin typeface="Comic Sans MS" pitchFamily="66" charset="0"/>
              </a:rPr>
              <a:t>Edward Jenner (1796)</a:t>
            </a:r>
            <a:r>
              <a:rPr lang="en-US" sz="3600" smtClean="0">
                <a:latin typeface="Comic Sans MS" pitchFamily="66" charset="0"/>
              </a:rPr>
              <a:t> developed a smallpox vaccine using milder </a:t>
            </a:r>
            <a:r>
              <a:rPr lang="en-US" sz="3600" smtClean="0">
                <a:solidFill>
                  <a:srgbClr val="FFFF00"/>
                </a:solidFill>
                <a:latin typeface="Comic Sans MS" pitchFamily="66" charset="0"/>
              </a:rPr>
              <a:t>cowpox viruses</a:t>
            </a:r>
          </a:p>
          <a:p>
            <a:pPr marL="0" indent="0" eaLnBrk="1" hangingPunct="1"/>
            <a:r>
              <a:rPr lang="en-US" sz="3600" smtClean="0">
                <a:latin typeface="Comic Sans MS" pitchFamily="66" charset="0"/>
              </a:rPr>
              <a:t>Deadly viruses are said to be </a:t>
            </a:r>
            <a:r>
              <a:rPr lang="en-US" sz="3600" smtClean="0">
                <a:solidFill>
                  <a:srgbClr val="FFFF00"/>
                </a:solidFill>
                <a:latin typeface="Comic Sans MS" pitchFamily="66" charset="0"/>
              </a:rPr>
              <a:t>virulent</a:t>
            </a:r>
          </a:p>
          <a:p>
            <a:pPr marL="0" indent="0" eaLnBrk="1" hangingPunct="1"/>
            <a:r>
              <a:rPr lang="en-US" sz="3600" smtClean="0">
                <a:latin typeface="Comic Sans MS" pitchFamily="66" charset="0"/>
              </a:rPr>
              <a:t>Smallpox has been </a:t>
            </a:r>
            <a:r>
              <a:rPr lang="en-US" sz="3600" smtClean="0">
                <a:solidFill>
                  <a:srgbClr val="82003B"/>
                </a:solidFill>
                <a:latin typeface="Comic Sans MS" pitchFamily="66" charset="0"/>
              </a:rPr>
              <a:t>eradicated in the world today</a:t>
            </a:r>
          </a:p>
        </p:txBody>
      </p:sp>
      <p:pic>
        <p:nvPicPr>
          <p:cNvPr id="9221" name="Picture 8" descr="smallpox"/>
          <p:cNvPicPr>
            <a:picLocks noGrp="1" noChangeAspect="1" noChangeArrowheads="1"/>
          </p:cNvPicPr>
          <p:nvPr>
            <p:ph type="clipArt" sz="half" idx="2"/>
          </p:nvPr>
        </p:nvPicPr>
        <p:blipFill>
          <a:blip r:embed="rId3"/>
          <a:srcRect/>
          <a:stretch>
            <a:fillRect/>
          </a:stretch>
        </p:blipFill>
        <p:spPr>
          <a:xfrm rot="17634890">
            <a:off x="6615113" y="1081087"/>
            <a:ext cx="1809750" cy="2695575"/>
          </a:xfrm>
        </p:spPr>
      </p:pic>
      <p:pic>
        <p:nvPicPr>
          <p:cNvPr id="9222" name="Picture 10" descr="smallpox_vax"/>
          <p:cNvPicPr>
            <a:picLocks noChangeAspect="1" noChangeArrowheads="1"/>
          </p:cNvPicPr>
          <p:nvPr/>
        </p:nvPicPr>
        <p:blipFill>
          <a:blip r:embed="rId4"/>
          <a:srcRect/>
          <a:stretch>
            <a:fillRect/>
          </a:stretch>
        </p:blipFill>
        <p:spPr bwMode="auto">
          <a:xfrm>
            <a:off x="5334000" y="3503613"/>
            <a:ext cx="3629025" cy="2878137"/>
          </a:xfrm>
          <a:prstGeom prst="rect">
            <a:avLst/>
          </a:prstGeom>
          <a:noFill/>
          <a:ln w="9525">
            <a:noFill/>
            <a:miter lim="800000"/>
            <a:headEnd/>
            <a:tailEnd/>
          </a:ln>
        </p:spPr>
      </p:pic>
      <p:sp>
        <p:nvSpPr>
          <p:cNvPr id="9223" name="Footer Placeholder 8"/>
          <p:cNvSpPr>
            <a:spLocks noGrp="1"/>
          </p:cNvSpPr>
          <p:nvPr>
            <p:ph type="ftr" sz="quarter" idx="11"/>
          </p:nvPr>
        </p:nvSpPr>
        <p:spPr>
          <a:noFill/>
        </p:spPr>
        <p:txBody>
          <a:bodyPr/>
          <a:lstStyle/>
          <a:p>
            <a:r>
              <a:rPr lang="en-US"/>
              <a:t>copyright cmassengale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493">
                                            <p:txEl>
                                              <p:pRg st="0" end="0"/>
                                            </p:txEl>
                                          </p:spTgt>
                                        </p:tgtEl>
                                        <p:attrNameLst>
                                          <p:attrName>style.visibility</p:attrName>
                                        </p:attrNameLst>
                                      </p:cBhvr>
                                      <p:to>
                                        <p:strVal val="visible"/>
                                      </p:to>
                                    </p:set>
                                    <p:animEffect transition="in" filter="box(in)">
                                      <p:cBhvr>
                                        <p:cTn id="7" dur="500"/>
                                        <p:tgtEl>
                                          <p:spTgt spid="634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493">
                                            <p:txEl>
                                              <p:pRg st="1" end="1"/>
                                            </p:txEl>
                                          </p:spTgt>
                                        </p:tgtEl>
                                        <p:attrNameLst>
                                          <p:attrName>style.visibility</p:attrName>
                                        </p:attrNameLst>
                                      </p:cBhvr>
                                      <p:to>
                                        <p:strVal val="visible"/>
                                      </p:to>
                                    </p:set>
                                    <p:animEffect transition="in" filter="box(in)">
                                      <p:cBhvr>
                                        <p:cTn id="12" dur="500"/>
                                        <p:tgtEl>
                                          <p:spTgt spid="634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3493">
                                            <p:txEl>
                                              <p:pRg st="2" end="2"/>
                                            </p:txEl>
                                          </p:spTgt>
                                        </p:tgtEl>
                                        <p:attrNameLst>
                                          <p:attrName>style.visibility</p:attrName>
                                        </p:attrNameLst>
                                      </p:cBhvr>
                                      <p:to>
                                        <p:strVal val="visible"/>
                                      </p:to>
                                    </p:set>
                                    <p:animEffect transition="in" filter="box(in)">
                                      <p:cBhvr>
                                        <p:cTn id="17" dur="500"/>
                                        <p:tgtEl>
                                          <p:spTgt spid="634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p:spPr>
        <p:txBody>
          <a:bodyPr/>
          <a:lstStyle/>
          <a:p>
            <a:fld id="{D5ED1704-2663-48DE-A88A-07D72572E982}" type="slidenum">
              <a:rPr lang="en-US"/>
              <a:pPr/>
              <a:t>15</a:t>
            </a:fld>
            <a:endParaRPr lang="en-US"/>
          </a:p>
        </p:txBody>
      </p:sp>
      <p:sp>
        <p:nvSpPr>
          <p:cNvPr id="66562" name="Rectangle 2"/>
          <p:cNvSpPr>
            <a:spLocks noGrp="1" noChangeArrowheads="1"/>
          </p:cNvSpPr>
          <p:nvPr>
            <p:ph type="title"/>
          </p:nvPr>
        </p:nvSpPr>
        <p:spPr>
          <a:xfrm>
            <a:off x="0" y="0"/>
            <a:ext cx="9144000" cy="1143000"/>
          </a:xfrm>
        </p:spPr>
        <p:txBody>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Viewing Viruses</a:t>
            </a:r>
          </a:p>
        </p:txBody>
      </p:sp>
      <p:sp>
        <p:nvSpPr>
          <p:cNvPr id="66563" name="Rectangle 3"/>
          <p:cNvSpPr>
            <a:spLocks noGrp="1" noChangeArrowheads="1"/>
          </p:cNvSpPr>
          <p:nvPr>
            <p:ph type="body" sz="half" idx="1"/>
          </p:nvPr>
        </p:nvSpPr>
        <p:spPr>
          <a:xfrm>
            <a:off x="228600" y="1143000"/>
            <a:ext cx="5257800" cy="5410200"/>
          </a:xfrm>
        </p:spPr>
        <p:txBody>
          <a:bodyPr/>
          <a:lstStyle/>
          <a:p>
            <a:pPr marL="0" indent="0" eaLnBrk="1" hangingPunct="1">
              <a:defRPr/>
            </a:pPr>
            <a:r>
              <a:rPr lang="en-US" sz="3600" smtClean="0">
                <a:effectLst>
                  <a:outerShdw blurRad="38100" dist="38100" dir="2700000" algn="tl">
                    <a:srgbClr val="C0C0C0"/>
                  </a:outerShdw>
                </a:effectLst>
                <a:latin typeface="Comic Sans MS" pitchFamily="66" charset="0"/>
              </a:rPr>
              <a:t>Viruses are </a:t>
            </a:r>
            <a:r>
              <a:rPr lang="en-US" sz="3600" smtClean="0">
                <a:solidFill>
                  <a:srgbClr val="FFFF00"/>
                </a:solidFill>
                <a:effectLst>
                  <a:outerShdw blurRad="38100" dist="38100" dir="2700000" algn="tl">
                    <a:srgbClr val="C0C0C0"/>
                  </a:outerShdw>
                </a:effectLst>
                <a:latin typeface="Comic Sans MS" pitchFamily="66" charset="0"/>
              </a:rPr>
              <a:t>smaller than the smallest cell</a:t>
            </a:r>
          </a:p>
          <a:p>
            <a:pPr marL="0" indent="0" eaLnBrk="1" hangingPunct="1">
              <a:defRPr/>
            </a:pPr>
            <a:r>
              <a:rPr lang="en-US" sz="3600" smtClean="0">
                <a:effectLst>
                  <a:outerShdw blurRad="38100" dist="38100" dir="2700000" algn="tl">
                    <a:srgbClr val="C0C0C0"/>
                  </a:outerShdw>
                </a:effectLst>
                <a:latin typeface="Comic Sans MS" pitchFamily="66" charset="0"/>
              </a:rPr>
              <a:t>Measured in </a:t>
            </a:r>
            <a:r>
              <a:rPr lang="en-US" sz="3600" smtClean="0">
                <a:solidFill>
                  <a:srgbClr val="FFFF00"/>
                </a:solidFill>
                <a:effectLst>
                  <a:outerShdw blurRad="38100" dist="38100" dir="2700000" algn="tl">
                    <a:srgbClr val="C0C0C0"/>
                  </a:outerShdw>
                </a:effectLst>
                <a:latin typeface="Comic Sans MS" pitchFamily="66" charset="0"/>
              </a:rPr>
              <a:t>nanometers</a:t>
            </a:r>
          </a:p>
          <a:p>
            <a:pPr marL="0" indent="0" eaLnBrk="1" hangingPunct="1">
              <a:defRPr/>
            </a:pPr>
            <a:r>
              <a:rPr lang="en-US" sz="3600" smtClean="0">
                <a:effectLst>
                  <a:outerShdw blurRad="38100" dist="38100" dir="2700000" algn="tl">
                    <a:srgbClr val="C0C0C0"/>
                  </a:outerShdw>
                </a:effectLst>
                <a:latin typeface="Comic Sans MS" pitchFamily="66" charset="0"/>
              </a:rPr>
              <a:t>Viruses couldn’t be seen until the </a:t>
            </a:r>
            <a:r>
              <a:rPr lang="en-US" sz="3600" smtClean="0">
                <a:solidFill>
                  <a:srgbClr val="FFFF00"/>
                </a:solidFill>
                <a:effectLst>
                  <a:outerShdw blurRad="38100" dist="38100" dir="2700000" algn="tl">
                    <a:srgbClr val="C0C0C0"/>
                  </a:outerShdw>
                </a:effectLst>
                <a:latin typeface="Comic Sans MS" pitchFamily="66" charset="0"/>
              </a:rPr>
              <a:t>electron microscope</a:t>
            </a:r>
            <a:r>
              <a:rPr lang="en-US" sz="3600" smtClean="0">
                <a:effectLst>
                  <a:outerShdw blurRad="38100" dist="38100" dir="2700000" algn="tl">
                    <a:srgbClr val="C0C0C0"/>
                  </a:outerShdw>
                </a:effectLst>
                <a:latin typeface="Comic Sans MS" pitchFamily="66" charset="0"/>
              </a:rPr>
              <a:t> was invented in the </a:t>
            </a:r>
            <a:r>
              <a:rPr lang="en-US" sz="3600" smtClean="0">
                <a:solidFill>
                  <a:srgbClr val="82003B"/>
                </a:solidFill>
                <a:effectLst>
                  <a:outerShdw blurRad="38100" dist="38100" dir="2700000" algn="tl">
                    <a:srgbClr val="C0C0C0"/>
                  </a:outerShdw>
                </a:effectLst>
                <a:latin typeface="Comic Sans MS" pitchFamily="66" charset="0"/>
              </a:rPr>
              <a:t>20</a:t>
            </a:r>
            <a:r>
              <a:rPr lang="en-US" sz="3600" baseline="30000" smtClean="0">
                <a:solidFill>
                  <a:srgbClr val="82003B"/>
                </a:solidFill>
                <a:effectLst>
                  <a:outerShdw blurRad="38100" dist="38100" dir="2700000" algn="tl">
                    <a:srgbClr val="C0C0C0"/>
                  </a:outerShdw>
                </a:effectLst>
                <a:latin typeface="Comic Sans MS" pitchFamily="66" charset="0"/>
              </a:rPr>
              <a:t>th</a:t>
            </a:r>
            <a:r>
              <a:rPr lang="en-US" sz="3600" smtClean="0">
                <a:solidFill>
                  <a:srgbClr val="82003B"/>
                </a:solidFill>
                <a:effectLst>
                  <a:outerShdw blurRad="38100" dist="38100" dir="2700000" algn="tl">
                    <a:srgbClr val="C0C0C0"/>
                  </a:outerShdw>
                </a:effectLst>
                <a:latin typeface="Comic Sans MS" pitchFamily="66" charset="0"/>
              </a:rPr>
              <a:t> century</a:t>
            </a:r>
          </a:p>
        </p:txBody>
      </p:sp>
      <p:pic>
        <p:nvPicPr>
          <p:cNvPr id="10245" name="Picture 6" descr="em_adeno"/>
          <p:cNvPicPr>
            <a:picLocks noGrp="1" noChangeAspect="1" noChangeArrowheads="1"/>
          </p:cNvPicPr>
          <p:nvPr>
            <p:ph type="clipArt" sz="half" idx="2"/>
          </p:nvPr>
        </p:nvPicPr>
        <p:blipFill>
          <a:blip r:embed="rId3"/>
          <a:srcRect/>
          <a:stretch>
            <a:fillRect/>
          </a:stretch>
        </p:blipFill>
        <p:spPr>
          <a:xfrm>
            <a:off x="5638800" y="1371600"/>
            <a:ext cx="3276600" cy="4953000"/>
          </a:xfrm>
        </p:spPr>
      </p:pic>
      <p:sp>
        <p:nvSpPr>
          <p:cNvPr id="10246" name="Footer Placeholder 7"/>
          <p:cNvSpPr>
            <a:spLocks noGrp="1"/>
          </p:cNvSpPr>
          <p:nvPr>
            <p:ph type="ftr" sz="quarter" idx="11"/>
          </p:nvPr>
        </p:nvSpPr>
        <p:spPr>
          <a:noFill/>
        </p:spPr>
        <p:txBody>
          <a:bodyPr/>
          <a:lstStyle/>
          <a:p>
            <a:r>
              <a:rPr lang="en-US"/>
              <a:t>copyright cmassengale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box(in)">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box(in)">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box(in)">
                                      <p:cBhvr>
                                        <p:cTn id="17"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a:noFill/>
        </p:spPr>
        <p:txBody>
          <a:bodyPr/>
          <a:lstStyle/>
          <a:p>
            <a:fld id="{45A7423D-88DD-439B-95A3-C2806792A289}" type="slidenum">
              <a:rPr lang="en-US"/>
              <a:pPr/>
              <a:t>16</a:t>
            </a:fld>
            <a:endParaRPr lang="en-US"/>
          </a:p>
        </p:txBody>
      </p:sp>
      <p:sp>
        <p:nvSpPr>
          <p:cNvPr id="83970" name="Rectangle 2"/>
          <p:cNvSpPr>
            <a:spLocks noGrp="1" noChangeArrowheads="1"/>
          </p:cNvSpPr>
          <p:nvPr>
            <p:ph type="title"/>
          </p:nvPr>
        </p:nvSpPr>
        <p:spPr>
          <a:xfrm>
            <a:off x="1066800" y="228600"/>
            <a:ext cx="7239000" cy="823913"/>
          </a:xfrm>
        </p:spPr>
        <p:txBody>
          <a:bodyPr>
            <a:spAutoFit/>
          </a:bodyPr>
          <a:lstStyle/>
          <a:p>
            <a:pPr algn="ctr" eaLnBrk="1" hangingPunct="1">
              <a:defRPr/>
            </a:pPr>
            <a:r>
              <a:rPr lang="en-US" sz="4800" b="1" smtClean="0">
                <a:solidFill>
                  <a:srgbClr val="FFFF00"/>
                </a:solidFill>
                <a:effectLst>
                  <a:outerShdw blurRad="38100" dist="38100" dir="2700000" algn="tl">
                    <a:srgbClr val="C0C0C0"/>
                  </a:outerShdw>
                </a:effectLst>
                <a:latin typeface="Comic Sans MS" pitchFamily="66" charset="0"/>
              </a:rPr>
              <a:t>Size of Viruses</a:t>
            </a:r>
            <a:endParaRPr lang="en-US" sz="4900" smtClean="0">
              <a:solidFill>
                <a:srgbClr val="FFFF00"/>
              </a:solidFill>
            </a:endParaRPr>
          </a:p>
        </p:txBody>
      </p:sp>
      <p:pic>
        <p:nvPicPr>
          <p:cNvPr id="11268" name="Picture 3"/>
          <p:cNvPicPr>
            <a:picLocks noChangeAspect="1" noChangeArrowheads="1"/>
          </p:cNvPicPr>
          <p:nvPr/>
        </p:nvPicPr>
        <p:blipFill>
          <a:blip r:embed="rId3"/>
          <a:srcRect t="1871" b="3792"/>
          <a:stretch>
            <a:fillRect/>
          </a:stretch>
        </p:blipFill>
        <p:spPr bwMode="auto">
          <a:xfrm>
            <a:off x="762000" y="1066800"/>
            <a:ext cx="8077200" cy="5562600"/>
          </a:xfrm>
          <a:prstGeom prst="rect">
            <a:avLst/>
          </a:prstGeom>
          <a:noFill/>
          <a:ln w="9525">
            <a:noFill/>
            <a:miter lim="800000"/>
            <a:headEnd/>
            <a:tailEnd/>
          </a:ln>
        </p:spPr>
      </p:pic>
      <p:sp>
        <p:nvSpPr>
          <p:cNvPr id="11269" name="Footer Placeholder 6"/>
          <p:cNvSpPr>
            <a:spLocks noGrp="1"/>
          </p:cNvSpPr>
          <p:nvPr>
            <p:ph type="ftr" sz="quarter" idx="11"/>
          </p:nvPr>
        </p:nvSpPr>
        <p:spPr>
          <a:noFill/>
        </p:spPr>
        <p:txBody>
          <a:bodyPr/>
          <a:lstStyle/>
          <a:p>
            <a:r>
              <a:rPr lang="en-US"/>
              <a:t>copyright cmassengale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Size Range</a:t>
            </a:r>
            <a:endParaRPr lang="ar-JO" sz="3200" b="1" dirty="0"/>
          </a:p>
        </p:txBody>
      </p:sp>
      <p:sp>
        <p:nvSpPr>
          <p:cNvPr id="3" name="Content Placeholder 2"/>
          <p:cNvSpPr>
            <a:spLocks noGrp="1"/>
          </p:cNvSpPr>
          <p:nvPr>
            <p:ph idx="1"/>
          </p:nvPr>
        </p:nvSpPr>
        <p:spPr/>
        <p:txBody>
          <a:bodyPr/>
          <a:lstStyle/>
          <a:p>
            <a:pPr algn="just">
              <a:lnSpc>
                <a:spcPct val="80000"/>
              </a:lnSpc>
              <a:defRPr/>
            </a:pPr>
            <a:r>
              <a:rPr lang="en-US" sz="2400" dirty="0"/>
              <a:t>Smallest infectious agents.</a:t>
            </a:r>
          </a:p>
          <a:p>
            <a:pPr algn="just">
              <a:lnSpc>
                <a:spcPct val="80000"/>
              </a:lnSpc>
              <a:defRPr/>
            </a:pPr>
            <a:r>
              <a:rPr lang="en-US" sz="2400" dirty="0"/>
              <a:t>Most are so small, they can only be seen with an electron microscope.</a:t>
            </a:r>
          </a:p>
          <a:p>
            <a:pPr algn="just">
              <a:lnSpc>
                <a:spcPct val="80000"/>
              </a:lnSpc>
              <a:defRPr/>
            </a:pPr>
            <a:r>
              <a:rPr lang="en-US" sz="2400" dirty="0"/>
              <a:t>Animal viruses</a:t>
            </a:r>
          </a:p>
          <a:p>
            <a:pPr lvl="1" algn="just">
              <a:lnSpc>
                <a:spcPct val="80000"/>
              </a:lnSpc>
              <a:defRPr/>
            </a:pPr>
            <a:r>
              <a:rPr lang="en-US" sz="2400" dirty="0" err="1"/>
              <a:t>Proviruses</a:t>
            </a:r>
            <a:r>
              <a:rPr lang="en-US" sz="2400" dirty="0"/>
              <a:t>- around 20  nm in diameter.</a:t>
            </a:r>
          </a:p>
          <a:p>
            <a:pPr lvl="1" algn="just">
              <a:lnSpc>
                <a:spcPct val="80000"/>
              </a:lnSpc>
              <a:defRPr/>
            </a:pPr>
            <a:r>
              <a:rPr lang="en-US" sz="2400" dirty="0" err="1"/>
              <a:t>Mimiviruses</a:t>
            </a:r>
            <a:r>
              <a:rPr lang="en-US" sz="2400" dirty="0"/>
              <a:t>- up to 450 nm in length.</a:t>
            </a:r>
          </a:p>
          <a:p>
            <a:pPr algn="just">
              <a:lnSpc>
                <a:spcPct val="80000"/>
              </a:lnSpc>
              <a:defRPr/>
            </a:pPr>
            <a:r>
              <a:rPr lang="en-US" sz="2400" dirty="0"/>
              <a:t>Viewing viruses:</a:t>
            </a:r>
          </a:p>
          <a:p>
            <a:pPr lvl="1" algn="just">
              <a:lnSpc>
                <a:spcPct val="80000"/>
              </a:lnSpc>
              <a:defRPr/>
            </a:pPr>
            <a:r>
              <a:rPr lang="en-US" sz="2400" dirty="0"/>
              <a:t>Special stains and an electron microscope.</a:t>
            </a:r>
          </a:p>
          <a:p>
            <a:pPr lvl="1" algn="just">
              <a:lnSpc>
                <a:spcPct val="80000"/>
              </a:lnSpc>
              <a:defRPr/>
            </a:pPr>
            <a:r>
              <a:rPr lang="en-US" sz="2400" dirty="0"/>
              <a:t>Negative staining outlines the shape.</a:t>
            </a:r>
          </a:p>
          <a:p>
            <a:pPr lvl="1" algn="just">
              <a:lnSpc>
                <a:spcPct val="80000"/>
              </a:lnSpc>
              <a:defRPr/>
            </a:pPr>
            <a:r>
              <a:rPr lang="en-US" sz="2400" dirty="0"/>
              <a:t>Positive staining shows internal details.</a:t>
            </a:r>
          </a:p>
          <a:p>
            <a:pPr lvl="1" algn="just">
              <a:lnSpc>
                <a:spcPct val="80000"/>
              </a:lnSpc>
              <a:defRPr/>
            </a:pPr>
            <a:r>
              <a:rPr lang="en-US" sz="2400" dirty="0"/>
              <a:t>Shadow casting technique.</a:t>
            </a:r>
          </a:p>
          <a:p>
            <a:endParaRPr lang="ar-J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Components of Viruses </a:t>
            </a:r>
            <a:endParaRPr lang="en-GB" sz="3200" dirty="0"/>
          </a:p>
        </p:txBody>
      </p:sp>
      <p:sp>
        <p:nvSpPr>
          <p:cNvPr id="3" name="Content Placeholder 2"/>
          <p:cNvSpPr>
            <a:spLocks noGrp="1"/>
          </p:cNvSpPr>
          <p:nvPr>
            <p:ph idx="1"/>
          </p:nvPr>
        </p:nvSpPr>
        <p:spPr/>
        <p:txBody>
          <a:bodyPr>
            <a:normAutofit fontScale="62500" lnSpcReduction="20000"/>
          </a:bodyPr>
          <a:lstStyle/>
          <a:p>
            <a:pPr marL="0" indent="0" algn="just">
              <a:buNone/>
            </a:pPr>
            <a:r>
              <a:rPr lang="en-US" dirty="0"/>
              <a:t>•Viruses are made up, mainly, of a </a:t>
            </a:r>
            <a:r>
              <a:rPr lang="en-US" b="1" dirty="0"/>
              <a:t>nucleic acid </a:t>
            </a:r>
            <a:r>
              <a:rPr lang="en-US" dirty="0"/>
              <a:t>core surrounded by a protein coat called </a:t>
            </a:r>
            <a:r>
              <a:rPr lang="en-US" b="1" dirty="0"/>
              <a:t>capsid</a:t>
            </a:r>
            <a:r>
              <a:rPr lang="en-US" dirty="0"/>
              <a:t>; together they form a </a:t>
            </a:r>
            <a:r>
              <a:rPr lang="en-US" b="1" dirty="0" err="1"/>
              <a:t>nucleocapsid</a:t>
            </a:r>
            <a:r>
              <a:rPr lang="en-US" b="1" dirty="0"/>
              <a:t>. </a:t>
            </a:r>
            <a:endParaRPr lang="en-US" dirty="0"/>
          </a:p>
          <a:p>
            <a:pPr marL="0" indent="0" algn="just">
              <a:buNone/>
            </a:pPr>
            <a:r>
              <a:rPr lang="en-US" dirty="0"/>
              <a:t>•In some viruses the </a:t>
            </a:r>
            <a:r>
              <a:rPr lang="en-US" dirty="0" err="1"/>
              <a:t>nucleocapsid</a:t>
            </a:r>
            <a:r>
              <a:rPr lang="en-US" dirty="0"/>
              <a:t> is also surrounded by a lipid </a:t>
            </a:r>
            <a:r>
              <a:rPr lang="en-US" b="1" dirty="0"/>
              <a:t>envelope</a:t>
            </a:r>
            <a:r>
              <a:rPr lang="en-US" dirty="0"/>
              <a:t>; which is a lipid-containing membrane. </a:t>
            </a:r>
          </a:p>
          <a:p>
            <a:pPr marL="0" indent="0" algn="just">
              <a:buNone/>
            </a:pPr>
            <a:r>
              <a:rPr lang="en-US" dirty="0"/>
              <a:t>–A complete virus particle, composed of the abovementioned components is called a ‘</a:t>
            </a:r>
            <a:r>
              <a:rPr lang="en-US" b="1" dirty="0" err="1"/>
              <a:t>virion</a:t>
            </a:r>
            <a:r>
              <a:rPr lang="en-US" dirty="0"/>
              <a:t>’. </a:t>
            </a:r>
          </a:p>
          <a:p>
            <a:pPr marL="0" indent="0" algn="just">
              <a:buNone/>
            </a:pPr>
            <a:r>
              <a:rPr lang="en-GB" dirty="0"/>
              <a:t>•</a:t>
            </a:r>
            <a:r>
              <a:rPr lang="en-GB" b="1" dirty="0"/>
              <a:t>Nucleic acids </a:t>
            </a:r>
            <a:endParaRPr lang="en-GB" dirty="0"/>
          </a:p>
          <a:p>
            <a:pPr marL="0" indent="0" algn="just">
              <a:buNone/>
            </a:pPr>
            <a:r>
              <a:rPr lang="en-US" dirty="0"/>
              <a:t>–Lie in the core of virus </a:t>
            </a:r>
          </a:p>
          <a:p>
            <a:pPr marL="0" indent="0" algn="just">
              <a:buNone/>
            </a:pPr>
            <a:r>
              <a:rPr lang="en-US" dirty="0"/>
              <a:t>–Viral genome (genetic material) is either: </a:t>
            </a:r>
          </a:p>
          <a:p>
            <a:pPr algn="just">
              <a:buFont typeface="Wingdings" panose="05000000000000000000" pitchFamily="2" charset="2"/>
              <a:buChar char="Ø"/>
            </a:pPr>
            <a:r>
              <a:rPr lang="en-GB" dirty="0"/>
              <a:t>DNA or RNA </a:t>
            </a:r>
          </a:p>
          <a:p>
            <a:pPr algn="just">
              <a:buFont typeface="Wingdings" panose="05000000000000000000" pitchFamily="2" charset="2"/>
              <a:buChar char="Ø"/>
            </a:pPr>
            <a:r>
              <a:rPr lang="en-US" dirty="0"/>
              <a:t>Single stranded or double stranded, </a:t>
            </a:r>
          </a:p>
          <a:p>
            <a:pPr algn="just">
              <a:buFont typeface="Wingdings" panose="05000000000000000000" pitchFamily="2" charset="2"/>
              <a:buChar char="Ø"/>
            </a:pPr>
            <a:r>
              <a:rPr lang="en-GB" dirty="0"/>
              <a:t>Linear, circular or segmented </a:t>
            </a:r>
          </a:p>
          <a:p>
            <a:pPr marL="0" indent="0" algn="just">
              <a:buNone/>
            </a:pPr>
            <a:r>
              <a:rPr lang="en-US" dirty="0"/>
              <a:t>–Size of the viral genome: </a:t>
            </a:r>
          </a:p>
          <a:p>
            <a:pPr marL="0" indent="0" algn="just">
              <a:buNone/>
            </a:pPr>
            <a:r>
              <a:rPr lang="en-US" dirty="0"/>
              <a:t>•DNA: ~3 kb to more than 300 kb </a:t>
            </a:r>
          </a:p>
          <a:p>
            <a:pPr marL="0" indent="0" algn="just">
              <a:buNone/>
            </a:pPr>
            <a:r>
              <a:rPr lang="pl-PL" dirty="0"/>
              <a:t>•RNA: ~4 kb to 32 kb </a:t>
            </a:r>
          </a:p>
          <a:p>
            <a:endParaRPr lang="en-GB" dirty="0"/>
          </a:p>
        </p:txBody>
      </p:sp>
    </p:spTree>
    <p:extLst>
      <p:ext uri="{BB962C8B-B14F-4D97-AF65-F5344CB8AC3E}">
        <p14:creationId xmlns:p14="http://schemas.microsoft.com/office/powerpoint/2010/main" xmlns="" val="368268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Components of Viruses </a:t>
            </a:r>
            <a:endParaRPr lang="en-GB" sz="3200"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GB" b="1" dirty="0"/>
              <a:t>•Capsid: </a:t>
            </a:r>
          </a:p>
          <a:p>
            <a:pPr marL="0" indent="0" algn="just">
              <a:buNone/>
            </a:pPr>
            <a:r>
              <a:rPr lang="en-US" dirty="0"/>
              <a:t>–The protein </a:t>
            </a:r>
            <a:r>
              <a:rPr lang="en-US" b="1" dirty="0"/>
              <a:t>capsid </a:t>
            </a:r>
            <a:r>
              <a:rPr lang="en-US" dirty="0"/>
              <a:t>is an essential component in any virus. </a:t>
            </a:r>
          </a:p>
          <a:p>
            <a:pPr marL="0" indent="0" algn="just">
              <a:buNone/>
            </a:pPr>
            <a:r>
              <a:rPr lang="en-US" dirty="0"/>
              <a:t>–Viral capsid is composed of protein subunits called ‘</a:t>
            </a:r>
            <a:r>
              <a:rPr lang="en-US" b="1" dirty="0" err="1"/>
              <a:t>capsomeres</a:t>
            </a:r>
            <a:r>
              <a:rPr lang="en-US" dirty="0"/>
              <a:t>’. </a:t>
            </a:r>
          </a:p>
          <a:p>
            <a:pPr marL="0" indent="0" algn="just">
              <a:buNone/>
            </a:pPr>
            <a:r>
              <a:rPr lang="en-US" dirty="0"/>
              <a:t>•Viral </a:t>
            </a:r>
            <a:r>
              <a:rPr lang="en-US" dirty="0" err="1"/>
              <a:t>capsomere</a:t>
            </a:r>
            <a:r>
              <a:rPr lang="en-US" dirty="0"/>
              <a:t> may have either single type of proteins or several different proteins. </a:t>
            </a:r>
          </a:p>
          <a:p>
            <a:pPr marL="0" indent="0" algn="just">
              <a:buNone/>
            </a:pPr>
            <a:r>
              <a:rPr lang="en-US" dirty="0"/>
              <a:t>•Number, type and arrangement of </a:t>
            </a:r>
            <a:r>
              <a:rPr lang="en-US" dirty="0" err="1"/>
              <a:t>capsomeres</a:t>
            </a:r>
            <a:r>
              <a:rPr lang="en-US" dirty="0"/>
              <a:t> are characteristic for each virus. </a:t>
            </a:r>
          </a:p>
          <a:p>
            <a:pPr marL="0" indent="0" algn="just">
              <a:buNone/>
            </a:pPr>
            <a:r>
              <a:rPr lang="en-GB" dirty="0"/>
              <a:t>–Functions of viral proteins: </a:t>
            </a:r>
          </a:p>
          <a:p>
            <a:pPr marL="514350" indent="-514350" algn="just">
              <a:buFont typeface="+mj-lt"/>
              <a:buAutoNum type="arabicPeriod"/>
            </a:pPr>
            <a:r>
              <a:rPr lang="en-GB" dirty="0"/>
              <a:t>Protect</a:t>
            </a:r>
            <a:r>
              <a:rPr lang="en-GB" b="1" dirty="0"/>
              <a:t> </a:t>
            </a:r>
            <a:r>
              <a:rPr lang="en-GB" dirty="0"/>
              <a:t>the viral genome. </a:t>
            </a:r>
          </a:p>
          <a:p>
            <a:pPr marL="514350" indent="-514350" algn="just">
              <a:buFont typeface="+mj-lt"/>
              <a:buAutoNum type="arabicPeriod"/>
            </a:pPr>
            <a:r>
              <a:rPr lang="en-US" dirty="0"/>
              <a:t>Provide the structural symmetry (</a:t>
            </a:r>
            <a:r>
              <a:rPr lang="en-US" b="1" dirty="0"/>
              <a:t>shape</a:t>
            </a:r>
            <a:r>
              <a:rPr lang="en-US" dirty="0"/>
              <a:t>) of the virus particle. </a:t>
            </a:r>
          </a:p>
          <a:p>
            <a:pPr marL="514350" indent="-514350" algn="just">
              <a:buFont typeface="+mj-lt"/>
              <a:buAutoNum type="arabicPeriod"/>
            </a:pPr>
            <a:r>
              <a:rPr lang="en-US" dirty="0"/>
              <a:t>Participate in the </a:t>
            </a:r>
            <a:r>
              <a:rPr lang="en-US" b="1" dirty="0"/>
              <a:t>attachment </a:t>
            </a:r>
            <a:r>
              <a:rPr lang="en-US" dirty="0"/>
              <a:t>of the virus particle to the host cell. </a:t>
            </a:r>
          </a:p>
          <a:p>
            <a:pPr marL="514350" indent="-514350" algn="just">
              <a:buFont typeface="+mj-lt"/>
              <a:buAutoNum type="arabicPeriod"/>
            </a:pPr>
            <a:r>
              <a:rPr lang="en-US" dirty="0"/>
              <a:t>Determine the </a:t>
            </a:r>
            <a:r>
              <a:rPr lang="en-US" b="1" dirty="0"/>
              <a:t>antigenic characteristics </a:t>
            </a:r>
            <a:r>
              <a:rPr lang="en-US" dirty="0"/>
              <a:t>of the virus. </a:t>
            </a:r>
          </a:p>
          <a:p>
            <a:pPr marL="0" indent="0" algn="just">
              <a:buNone/>
            </a:pPr>
            <a:r>
              <a:rPr lang="en-US" dirty="0"/>
              <a:t>–Some viruses also carry protein </a:t>
            </a:r>
            <a:r>
              <a:rPr lang="en-US" b="1" dirty="0"/>
              <a:t>enzymes </a:t>
            </a:r>
            <a:r>
              <a:rPr lang="en-US" dirty="0"/>
              <a:t>which are essential for the initiation of the viral replicative cycle. </a:t>
            </a:r>
          </a:p>
          <a:p>
            <a:endParaRPr lang="en-GB" dirty="0"/>
          </a:p>
        </p:txBody>
      </p:sp>
    </p:spTree>
    <p:extLst>
      <p:ext uri="{BB962C8B-B14F-4D97-AF65-F5344CB8AC3E}">
        <p14:creationId xmlns:p14="http://schemas.microsoft.com/office/powerpoint/2010/main" xmlns="" val="40880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F00D0F00-3EBF-4621-87FA-DD8920092BBC}" type="slidenum">
              <a:rPr lang="en-US"/>
              <a:pPr/>
              <a:t>2</a:t>
            </a:fld>
            <a:endParaRPr lang="en-US"/>
          </a:p>
        </p:txBody>
      </p:sp>
      <p:sp>
        <p:nvSpPr>
          <p:cNvPr id="152578" name="Rectangle 2"/>
          <p:cNvSpPr>
            <a:spLocks noGrp="1" noChangeArrowheads="1"/>
          </p:cNvSpPr>
          <p:nvPr>
            <p:ph type="title"/>
          </p:nvPr>
        </p:nvSpPr>
        <p:spPr>
          <a:xfrm>
            <a:off x="685800" y="838200"/>
            <a:ext cx="7543800" cy="609600"/>
          </a:xfrm>
        </p:spPr>
        <p:txBody>
          <a:bodyPr>
            <a:normAutofit fontScale="90000"/>
          </a:bodyPr>
          <a:lstStyle/>
          <a:p>
            <a:pPr algn="ctr" eaLnBrk="1" hangingPunct="1">
              <a:defRPr/>
            </a:pPr>
            <a:r>
              <a:rPr lang="en-US" sz="4800" b="1" dirty="0" smtClean="0">
                <a:solidFill>
                  <a:srgbClr val="000000"/>
                </a:solidFill>
                <a:latin typeface="Comic Sans MS" pitchFamily="66" charset="0"/>
              </a:rPr>
              <a:t>Are Viruses Living or Non-living?</a:t>
            </a:r>
          </a:p>
        </p:txBody>
      </p:sp>
      <p:sp>
        <p:nvSpPr>
          <p:cNvPr id="152579" name="Rectangle 3"/>
          <p:cNvSpPr>
            <a:spLocks noGrp="1" noChangeArrowheads="1"/>
          </p:cNvSpPr>
          <p:nvPr>
            <p:ph type="body" idx="1"/>
          </p:nvPr>
        </p:nvSpPr>
        <p:spPr>
          <a:xfrm>
            <a:off x="609600" y="2057400"/>
            <a:ext cx="8077200" cy="4495800"/>
          </a:xfrm>
        </p:spPr>
        <p:txBody>
          <a:bodyPr/>
          <a:lstStyle/>
          <a:p>
            <a:pPr eaLnBrk="1" hangingPunct="1">
              <a:lnSpc>
                <a:spcPct val="80000"/>
              </a:lnSpc>
            </a:pPr>
            <a:r>
              <a:rPr lang="en-US" sz="3600" smtClean="0">
                <a:latin typeface="Comic Sans MS" pitchFamily="66" charset="0"/>
              </a:rPr>
              <a:t>Viruses are both and neither</a:t>
            </a:r>
          </a:p>
          <a:p>
            <a:pPr eaLnBrk="1" hangingPunct="1">
              <a:lnSpc>
                <a:spcPct val="80000"/>
              </a:lnSpc>
            </a:pPr>
            <a:r>
              <a:rPr lang="en-US" sz="3600" smtClean="0">
                <a:latin typeface="Comic Sans MS" pitchFamily="66" charset="0"/>
              </a:rPr>
              <a:t>They have </a:t>
            </a:r>
            <a:r>
              <a:rPr lang="en-US" sz="3600" smtClean="0">
                <a:solidFill>
                  <a:srgbClr val="FFFF00"/>
                </a:solidFill>
                <a:latin typeface="Comic Sans MS" pitchFamily="66" charset="0"/>
              </a:rPr>
              <a:t>some properties of life but not others</a:t>
            </a:r>
          </a:p>
          <a:p>
            <a:pPr eaLnBrk="1" hangingPunct="1">
              <a:lnSpc>
                <a:spcPct val="80000"/>
              </a:lnSpc>
            </a:pPr>
            <a:r>
              <a:rPr lang="en-US" sz="3600" smtClean="0">
                <a:latin typeface="Comic Sans MS" pitchFamily="66" charset="0"/>
              </a:rPr>
              <a:t>For example, viruses can be killed, even crystallized like table salt</a:t>
            </a:r>
          </a:p>
          <a:p>
            <a:pPr eaLnBrk="1" hangingPunct="1">
              <a:lnSpc>
                <a:spcPct val="80000"/>
              </a:lnSpc>
            </a:pPr>
            <a:r>
              <a:rPr lang="en-US" sz="3600" smtClean="0">
                <a:latin typeface="Comic Sans MS" pitchFamily="66" charset="0"/>
              </a:rPr>
              <a:t>However, they </a:t>
            </a:r>
            <a:r>
              <a:rPr lang="en-US" sz="3600" smtClean="0">
                <a:solidFill>
                  <a:srgbClr val="FFFF00"/>
                </a:solidFill>
                <a:latin typeface="Comic Sans MS" pitchFamily="66" charset="0"/>
              </a:rPr>
              <a:t>can’t maintain a constant internal state</a:t>
            </a:r>
            <a:r>
              <a:rPr lang="en-US" sz="3600" smtClean="0">
                <a:latin typeface="Comic Sans MS" pitchFamily="66" charset="0"/>
              </a:rPr>
              <a:t> (homeostasis).</a:t>
            </a:r>
          </a:p>
          <a:p>
            <a:pPr eaLnBrk="1" hangingPunct="1">
              <a:lnSpc>
                <a:spcPct val="80000"/>
              </a:lnSpc>
            </a:pPr>
            <a:endParaRPr lang="en-US" sz="3600" smtClean="0">
              <a:latin typeface="Comic Sans MS" pitchFamily="66" charset="0"/>
            </a:endParaRPr>
          </a:p>
        </p:txBody>
      </p:sp>
      <p:sp>
        <p:nvSpPr>
          <p:cNvPr id="4101" name="Footer Placeholder 6"/>
          <p:cNvSpPr>
            <a:spLocks noGrp="1"/>
          </p:cNvSpPr>
          <p:nvPr>
            <p:ph type="ftr" sz="quarter" idx="11"/>
          </p:nvPr>
        </p:nvSpPr>
        <p:spPr>
          <a:noFill/>
        </p:spPr>
        <p:txBody>
          <a:bodyPr/>
          <a:lstStyle/>
          <a:p>
            <a:r>
              <a:rPr lang="en-US"/>
              <a:t>copyright cmassengale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box(in)">
                                      <p:cBhvr>
                                        <p:cTn id="7" dur="500"/>
                                        <p:tgtEl>
                                          <p:spTgt spid="15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box(in)">
                                      <p:cBhvr>
                                        <p:cTn id="12" dur="500"/>
                                        <p:tgtEl>
                                          <p:spTgt spid="15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box(in)">
                                      <p:cBhvr>
                                        <p:cTn id="17" dur="500"/>
                                        <p:tgtEl>
                                          <p:spTgt spid="15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2579">
                                            <p:txEl>
                                              <p:pRg st="3" end="3"/>
                                            </p:txEl>
                                          </p:spTgt>
                                        </p:tgtEl>
                                        <p:attrNameLst>
                                          <p:attrName>style.visibility</p:attrName>
                                        </p:attrNameLst>
                                      </p:cBhvr>
                                      <p:to>
                                        <p:strVal val="visible"/>
                                      </p:to>
                                    </p:set>
                                    <p:animEffect transition="in" filter="box(in)">
                                      <p:cBhvr>
                                        <p:cTn id="22" dur="500"/>
                                        <p:tgtEl>
                                          <p:spTgt spid="152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Components of Viruses </a:t>
            </a:r>
            <a:endParaRPr lang="en-GB" sz="3200" dirty="0"/>
          </a:p>
        </p:txBody>
      </p:sp>
      <p:sp>
        <p:nvSpPr>
          <p:cNvPr id="3" name="Content Placeholder 2"/>
          <p:cNvSpPr>
            <a:spLocks noGrp="1"/>
          </p:cNvSpPr>
          <p:nvPr>
            <p:ph idx="1"/>
          </p:nvPr>
        </p:nvSpPr>
        <p:spPr/>
        <p:txBody>
          <a:bodyPr>
            <a:normAutofit fontScale="62500" lnSpcReduction="20000"/>
          </a:bodyPr>
          <a:lstStyle/>
          <a:p>
            <a:pPr marL="0" indent="0" algn="just">
              <a:buNone/>
            </a:pPr>
            <a:r>
              <a:rPr lang="en-GB" b="1" dirty="0"/>
              <a:t>•Envelope </a:t>
            </a:r>
          </a:p>
          <a:p>
            <a:pPr marL="0" indent="0" algn="just">
              <a:buNone/>
            </a:pPr>
            <a:r>
              <a:rPr lang="en-US" dirty="0"/>
              <a:t>–</a:t>
            </a:r>
            <a:r>
              <a:rPr lang="en-US" b="1" dirty="0"/>
              <a:t>Enveloped viruses </a:t>
            </a:r>
            <a:r>
              <a:rPr lang="en-US" dirty="0"/>
              <a:t>have a lipid bilayer membrane outside their capsid. </a:t>
            </a:r>
          </a:p>
          <a:p>
            <a:pPr marL="0" indent="0" algn="just">
              <a:buNone/>
            </a:pPr>
            <a:r>
              <a:rPr lang="en-US" dirty="0"/>
              <a:t>–The envelop is acquired after the virus is assembled in a host as it </a:t>
            </a:r>
            <a:r>
              <a:rPr lang="en-US" b="1" dirty="0"/>
              <a:t>buds </a:t>
            </a:r>
            <a:r>
              <a:rPr lang="en-US" dirty="0"/>
              <a:t>or move through </a:t>
            </a:r>
            <a:r>
              <a:rPr lang="en-US" b="1" dirty="0"/>
              <a:t>host cell membranes. </a:t>
            </a:r>
            <a:endParaRPr lang="en-US" dirty="0"/>
          </a:p>
          <a:p>
            <a:pPr marL="0" indent="0" algn="just">
              <a:buNone/>
            </a:pPr>
            <a:r>
              <a:rPr lang="en-US" dirty="0"/>
              <a:t>–Viruses with a </a:t>
            </a:r>
            <a:r>
              <a:rPr lang="en-US" dirty="0" err="1"/>
              <a:t>nucleocapsid</a:t>
            </a:r>
            <a:r>
              <a:rPr lang="en-US" dirty="0"/>
              <a:t> (viral genome &amp; capsid) but without an envelope are called </a:t>
            </a:r>
            <a:r>
              <a:rPr lang="en-US" b="1" dirty="0"/>
              <a:t>naked </a:t>
            </a:r>
            <a:r>
              <a:rPr lang="en-US" dirty="0"/>
              <a:t>or </a:t>
            </a:r>
            <a:r>
              <a:rPr lang="en-US" b="1" dirty="0"/>
              <a:t>non-enveloped viruses. </a:t>
            </a:r>
            <a:endParaRPr lang="en-US" dirty="0"/>
          </a:p>
          <a:p>
            <a:pPr marL="0" indent="0" algn="just">
              <a:buNone/>
            </a:pPr>
            <a:r>
              <a:rPr lang="en-US" dirty="0"/>
              <a:t>–Composition of an envelope is determined by viral genome &amp; by the substances derived from host membranes. </a:t>
            </a:r>
          </a:p>
          <a:p>
            <a:pPr marL="0" indent="0" algn="just">
              <a:buNone/>
            </a:pPr>
            <a:r>
              <a:rPr lang="en-US" dirty="0"/>
              <a:t>– Mainly a combination of lipids, proteins &amp; carbohydrates. </a:t>
            </a:r>
          </a:p>
          <a:p>
            <a:pPr marL="0" indent="0" algn="just">
              <a:buNone/>
            </a:pPr>
            <a:r>
              <a:rPr lang="en-US" dirty="0"/>
              <a:t>–Some viruses have </a:t>
            </a:r>
            <a:r>
              <a:rPr lang="en-US" b="1" dirty="0"/>
              <a:t>spikes </a:t>
            </a:r>
            <a:r>
              <a:rPr lang="en-US" dirty="0"/>
              <a:t>on their envelope which are </a:t>
            </a:r>
            <a:r>
              <a:rPr lang="en-US" b="1" dirty="0"/>
              <a:t>glycoprotein </a:t>
            </a:r>
            <a:r>
              <a:rPr lang="en-US" dirty="0"/>
              <a:t>projections that may extend outside the envelope. </a:t>
            </a:r>
          </a:p>
          <a:p>
            <a:pPr marL="0" indent="0" algn="just">
              <a:buNone/>
            </a:pPr>
            <a:r>
              <a:rPr lang="en-US" dirty="0"/>
              <a:t>•They serve to </a:t>
            </a:r>
            <a:r>
              <a:rPr lang="en-US" b="1" dirty="0"/>
              <a:t>attach </a:t>
            </a:r>
            <a:r>
              <a:rPr lang="en-US" dirty="0"/>
              <a:t>the </a:t>
            </a:r>
            <a:r>
              <a:rPr lang="en-US" dirty="0" err="1"/>
              <a:t>virions</a:t>
            </a:r>
            <a:r>
              <a:rPr lang="en-US" dirty="0"/>
              <a:t> to host cell receptors. </a:t>
            </a:r>
          </a:p>
          <a:p>
            <a:pPr marL="0" indent="0" algn="just">
              <a:buNone/>
            </a:pPr>
            <a:r>
              <a:rPr lang="en-US" dirty="0"/>
              <a:t>•Determine the </a:t>
            </a:r>
            <a:r>
              <a:rPr lang="en-US" b="1" dirty="0"/>
              <a:t>antigenic characteristics </a:t>
            </a:r>
            <a:r>
              <a:rPr lang="en-US" dirty="0"/>
              <a:t>of the enveloped viruses. </a:t>
            </a:r>
          </a:p>
          <a:p>
            <a:pPr marL="0" indent="0" algn="just">
              <a:buNone/>
            </a:pPr>
            <a:r>
              <a:rPr lang="en-US" dirty="0"/>
              <a:t>•Some spikes cause RBCs to </a:t>
            </a:r>
            <a:r>
              <a:rPr lang="en-US" b="1" dirty="0"/>
              <a:t>clump </a:t>
            </a:r>
            <a:r>
              <a:rPr lang="en-US" dirty="0"/>
              <a:t>(</a:t>
            </a:r>
            <a:r>
              <a:rPr lang="en-US" b="1" dirty="0" err="1"/>
              <a:t>hemagglutination</a:t>
            </a:r>
            <a:r>
              <a:rPr lang="en-US" dirty="0"/>
              <a:t>), a property used to identify viruses. </a:t>
            </a:r>
          </a:p>
          <a:p>
            <a:endParaRPr lang="en-GB" dirty="0"/>
          </a:p>
        </p:txBody>
      </p:sp>
    </p:spTree>
    <p:extLst>
      <p:ext uri="{BB962C8B-B14F-4D97-AF65-F5344CB8AC3E}">
        <p14:creationId xmlns:p14="http://schemas.microsoft.com/office/powerpoint/2010/main" xmlns="" val="555207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Components of Viruses</a:t>
            </a:r>
            <a:endParaRPr lang="en-GB" sz="3200"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GB" b="1" dirty="0"/>
              <a:t>•Envelope </a:t>
            </a:r>
          </a:p>
          <a:p>
            <a:pPr marL="0" indent="0" algn="just">
              <a:buNone/>
            </a:pPr>
            <a:r>
              <a:rPr lang="en-GB" dirty="0"/>
              <a:t>–Advantages: </a:t>
            </a:r>
          </a:p>
          <a:p>
            <a:pPr marL="514350" indent="-514350" algn="just">
              <a:buFont typeface="+mj-lt"/>
              <a:buAutoNum type="arabicPeriod"/>
            </a:pPr>
            <a:r>
              <a:rPr lang="en-US" dirty="0"/>
              <a:t>Because derived from host cell membrane, virus can be </a:t>
            </a:r>
            <a:r>
              <a:rPr lang="en-US" b="1" dirty="0"/>
              <a:t>hidden </a:t>
            </a:r>
            <a:r>
              <a:rPr lang="en-US" dirty="0"/>
              <a:t>from attack by host immune system. </a:t>
            </a:r>
          </a:p>
          <a:p>
            <a:pPr marL="514350" indent="-514350" algn="just">
              <a:buFont typeface="+mj-lt"/>
              <a:buAutoNum type="arabicPeriod"/>
            </a:pPr>
            <a:r>
              <a:rPr lang="en-US" dirty="0"/>
              <a:t>Help virus infect new cells by </a:t>
            </a:r>
            <a:r>
              <a:rPr lang="en-US" b="1" dirty="0"/>
              <a:t>fusion </a:t>
            </a:r>
            <a:r>
              <a:rPr lang="en-US" dirty="0"/>
              <a:t>of envelope with host cell membrane. </a:t>
            </a:r>
          </a:p>
          <a:p>
            <a:pPr marL="0" indent="0" algn="just">
              <a:buNone/>
            </a:pPr>
            <a:r>
              <a:rPr lang="en-GB" dirty="0"/>
              <a:t>–Disadvantages: </a:t>
            </a:r>
          </a:p>
          <a:p>
            <a:pPr algn="just"/>
            <a:r>
              <a:rPr lang="en-US" dirty="0"/>
              <a:t>Enveloped viruses are </a:t>
            </a:r>
            <a:r>
              <a:rPr lang="en-US" b="1" dirty="0"/>
              <a:t>damaged easily </a:t>
            </a:r>
            <a:r>
              <a:rPr lang="en-US" dirty="0"/>
              <a:t>by any environmental condition that destroys biological membranes. </a:t>
            </a:r>
          </a:p>
          <a:p>
            <a:pPr marL="0" indent="0" algn="just">
              <a:buNone/>
            </a:pPr>
            <a:r>
              <a:rPr lang="en-US" dirty="0"/>
              <a:t>e.g. elevated temperature, freezing &amp; thawing, pH below 6 or above 8, lipid solvents and some chemical disinfectants.</a:t>
            </a:r>
            <a:endParaRPr lang="en-GB" dirty="0"/>
          </a:p>
        </p:txBody>
      </p:sp>
    </p:spTree>
    <p:extLst>
      <p:ext uri="{BB962C8B-B14F-4D97-AF65-F5344CB8AC3E}">
        <p14:creationId xmlns:p14="http://schemas.microsoft.com/office/powerpoint/2010/main" xmlns="" val="1029826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Components of Viruses</a:t>
            </a:r>
            <a:endParaRPr lang="en-GB"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2178" y="1609725"/>
            <a:ext cx="4410075" cy="3638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2253" y="1559588"/>
            <a:ext cx="4410075" cy="3781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58346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Size and Shape of Viruses</a:t>
            </a:r>
            <a:endParaRPr lang="en-GB" sz="3200"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dirty="0"/>
              <a:t>•</a:t>
            </a:r>
            <a:r>
              <a:rPr lang="en-US" sz="3100" dirty="0"/>
              <a:t>Viruses have range of sizes, the smallest being below 30nm while the largest is more than 300nm (10th of a human RBC). </a:t>
            </a:r>
          </a:p>
          <a:p>
            <a:pPr marL="0" indent="0" algn="just">
              <a:buNone/>
            </a:pPr>
            <a:r>
              <a:rPr lang="en-US" sz="3100" dirty="0"/>
              <a:t>•Most viruses have specific shape determined by their capsid or envelope: </a:t>
            </a:r>
          </a:p>
          <a:p>
            <a:pPr marL="0" indent="0" algn="just">
              <a:buNone/>
            </a:pPr>
            <a:r>
              <a:rPr lang="en-US" sz="3100" dirty="0"/>
              <a:t>–Viruses with an envelope have almost </a:t>
            </a:r>
            <a:r>
              <a:rPr lang="en-US" sz="3100" b="1" dirty="0"/>
              <a:t>spherical </a:t>
            </a:r>
            <a:r>
              <a:rPr lang="en-US" sz="3100" dirty="0"/>
              <a:t>shape. </a:t>
            </a:r>
          </a:p>
          <a:p>
            <a:pPr marL="0" indent="0" algn="just">
              <a:buNone/>
            </a:pPr>
            <a:r>
              <a:rPr lang="en-US" sz="3100" dirty="0"/>
              <a:t>1. </a:t>
            </a:r>
            <a:r>
              <a:rPr lang="en-US" sz="3100" b="1" dirty="0"/>
              <a:t>Helical capsid</a:t>
            </a:r>
            <a:r>
              <a:rPr lang="en-US" sz="3100" dirty="0"/>
              <a:t>: composed of ribbon like protein forms a spiral around the nucleic acid. </a:t>
            </a:r>
          </a:p>
          <a:p>
            <a:pPr marL="0" indent="0" algn="just">
              <a:buNone/>
            </a:pPr>
            <a:r>
              <a:rPr lang="en-GB" sz="3100" dirty="0"/>
              <a:t>2. </a:t>
            </a:r>
            <a:r>
              <a:rPr lang="en-GB" sz="3100" b="1" dirty="0"/>
              <a:t>Polyhedral capsid</a:t>
            </a:r>
            <a:r>
              <a:rPr lang="en-GB" sz="3100" dirty="0"/>
              <a:t>: many-sided. </a:t>
            </a:r>
          </a:p>
          <a:p>
            <a:pPr marL="0" lvl="1" indent="0" algn="just">
              <a:buNone/>
            </a:pPr>
            <a:r>
              <a:rPr lang="en-US" sz="3100" dirty="0"/>
              <a:t>•</a:t>
            </a:r>
            <a:r>
              <a:rPr lang="en-US" sz="3100" b="1" dirty="0"/>
              <a:t>Icosahedral </a:t>
            </a:r>
            <a:r>
              <a:rPr lang="en-US" sz="3100" dirty="0"/>
              <a:t>(20 triangular faces with 12 evenly spaced corners) is one of the most common. </a:t>
            </a:r>
          </a:p>
          <a:p>
            <a:pPr marL="0" indent="0" algn="just">
              <a:buNone/>
            </a:pPr>
            <a:r>
              <a:rPr lang="en-US" sz="3100" dirty="0"/>
              <a:t>3. </a:t>
            </a:r>
            <a:r>
              <a:rPr lang="en-US" sz="3100" b="1" dirty="0"/>
              <a:t>Complex capsid</a:t>
            </a:r>
            <a:r>
              <a:rPr lang="en-US" sz="3100" dirty="0"/>
              <a:t>: more complicated capsid such as combination of helical &amp; icosahedral capsids. </a:t>
            </a:r>
          </a:p>
          <a:p>
            <a:pPr marL="0" indent="0" algn="just">
              <a:buNone/>
            </a:pPr>
            <a:r>
              <a:rPr lang="en-US" sz="3100" dirty="0"/>
              <a:t>•Complex viruses have more elaborate coat or capsid, e.g. </a:t>
            </a:r>
            <a:r>
              <a:rPr lang="en-US" sz="3100" b="1" dirty="0"/>
              <a:t>bacteriophages </a:t>
            </a:r>
            <a:r>
              <a:rPr lang="en-US" sz="3100" dirty="0"/>
              <a:t>have special structures like head, tail &amp; tail fibers. </a:t>
            </a:r>
          </a:p>
          <a:p>
            <a:endParaRPr lang="en-GB" dirty="0"/>
          </a:p>
        </p:txBody>
      </p:sp>
    </p:spTree>
    <p:extLst>
      <p:ext uri="{BB962C8B-B14F-4D97-AF65-F5344CB8AC3E}">
        <p14:creationId xmlns:p14="http://schemas.microsoft.com/office/powerpoint/2010/main" xmlns="" val="930929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1773CCB6-897A-4057-8669-81FDADD6BDA3}" type="slidenum">
              <a:rPr lang="en-US"/>
              <a:pPr/>
              <a:t>3</a:t>
            </a:fld>
            <a:endParaRPr lang="en-US"/>
          </a:p>
        </p:txBody>
      </p:sp>
      <p:sp>
        <p:nvSpPr>
          <p:cNvPr id="93186" name="Rectangle 2"/>
          <p:cNvSpPr>
            <a:spLocks noGrp="1" noChangeArrowheads="1"/>
          </p:cNvSpPr>
          <p:nvPr>
            <p:ph type="title"/>
          </p:nvPr>
        </p:nvSpPr>
        <p:spPr>
          <a:xfrm>
            <a:off x="1066800" y="914400"/>
            <a:ext cx="7239000" cy="609600"/>
          </a:xfrm>
        </p:spPr>
        <p:txBody>
          <a:bodyPr>
            <a:normAutofit fontScale="90000"/>
          </a:bodyPr>
          <a:lstStyle/>
          <a:p>
            <a:pPr algn="ctr" eaLnBrk="1" hangingPunct="1">
              <a:defRPr/>
            </a:pPr>
            <a:r>
              <a:rPr lang="en-US" sz="6000" b="1" smtClean="0">
                <a:solidFill>
                  <a:srgbClr val="FFFF00"/>
                </a:solidFill>
                <a:effectLst>
                  <a:outerShdw blurRad="38100" dist="38100" dir="2700000" algn="tl">
                    <a:srgbClr val="C0C0C0"/>
                  </a:outerShdw>
                </a:effectLst>
                <a:latin typeface="Comic Sans MS" pitchFamily="66" charset="0"/>
              </a:rPr>
              <a:t>What are Viruses?</a:t>
            </a:r>
            <a:br>
              <a:rPr lang="en-US" sz="6000" b="1" smtClean="0">
                <a:solidFill>
                  <a:srgbClr val="FFFF00"/>
                </a:solidFill>
                <a:effectLst>
                  <a:outerShdw blurRad="38100" dist="38100" dir="2700000" algn="tl">
                    <a:srgbClr val="C0C0C0"/>
                  </a:outerShdw>
                </a:effectLst>
                <a:latin typeface="Comic Sans MS" pitchFamily="66" charset="0"/>
              </a:rPr>
            </a:br>
            <a:endParaRPr lang="en-US" sz="6000" b="1" smtClean="0">
              <a:solidFill>
                <a:srgbClr val="FFFF00"/>
              </a:solidFill>
              <a:effectLst>
                <a:outerShdw blurRad="38100" dist="38100" dir="2700000" algn="tl">
                  <a:srgbClr val="C0C0C0"/>
                </a:outerShdw>
              </a:effectLst>
              <a:latin typeface="Comic Sans MS" pitchFamily="66" charset="0"/>
            </a:endParaRPr>
          </a:p>
        </p:txBody>
      </p:sp>
      <p:sp>
        <p:nvSpPr>
          <p:cNvPr id="93190" name="Rectangle 6"/>
          <p:cNvSpPr>
            <a:spLocks noGrp="1" noChangeArrowheads="1"/>
          </p:cNvSpPr>
          <p:nvPr>
            <p:ph type="body" idx="1"/>
          </p:nvPr>
        </p:nvSpPr>
        <p:spPr>
          <a:xfrm>
            <a:off x="533400" y="2057400"/>
            <a:ext cx="5867400" cy="3657600"/>
          </a:xfrm>
        </p:spPr>
        <p:txBody>
          <a:bodyPr/>
          <a:lstStyle/>
          <a:p>
            <a:pPr eaLnBrk="1" hangingPunct="1">
              <a:lnSpc>
                <a:spcPct val="90000"/>
              </a:lnSpc>
            </a:pPr>
            <a:r>
              <a:rPr lang="en-US" sz="4000" smtClean="0">
                <a:latin typeface="Comic Sans MS" pitchFamily="66" charset="0"/>
              </a:rPr>
              <a:t>A virus is a non-cellular particle made up of genetic material and protein that can invade living cells.</a:t>
            </a:r>
          </a:p>
        </p:txBody>
      </p:sp>
      <p:pic>
        <p:nvPicPr>
          <p:cNvPr id="5125" name="Picture 8" descr="adenovirus-150"/>
          <p:cNvPicPr>
            <a:picLocks noChangeAspect="1" noChangeArrowheads="1"/>
          </p:cNvPicPr>
          <p:nvPr/>
        </p:nvPicPr>
        <p:blipFill>
          <a:blip r:embed="rId3"/>
          <a:srcRect/>
          <a:stretch>
            <a:fillRect/>
          </a:stretch>
        </p:blipFill>
        <p:spPr bwMode="auto">
          <a:xfrm>
            <a:off x="6400800" y="2438400"/>
            <a:ext cx="2514600" cy="2743200"/>
          </a:xfrm>
          <a:prstGeom prst="rect">
            <a:avLst/>
          </a:prstGeom>
          <a:noFill/>
          <a:ln w="9525">
            <a:noFill/>
            <a:miter lim="800000"/>
            <a:headEnd/>
            <a:tailEnd/>
          </a:ln>
        </p:spPr>
      </p:pic>
      <p:sp>
        <p:nvSpPr>
          <p:cNvPr id="5126" name="Footer Placeholder 7"/>
          <p:cNvSpPr>
            <a:spLocks noGrp="1"/>
          </p:cNvSpPr>
          <p:nvPr>
            <p:ph type="ftr" sz="quarter" idx="11"/>
          </p:nvPr>
        </p:nvSpPr>
        <p:spPr>
          <a:noFill/>
        </p:spPr>
        <p:txBody>
          <a:bodyPr/>
          <a:lstStyle/>
          <a:p>
            <a:r>
              <a:rPr lang="en-US"/>
              <a:t>copyright cmassengale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3190">
                                            <p:txEl>
                                              <p:pRg st="0" end="0"/>
                                            </p:txEl>
                                          </p:spTgt>
                                        </p:tgtEl>
                                        <p:attrNameLst>
                                          <p:attrName>style.visibility</p:attrName>
                                        </p:attrNameLst>
                                      </p:cBhvr>
                                      <p:to>
                                        <p:strVal val="visible"/>
                                      </p:to>
                                    </p:set>
                                    <p:animEffect transition="in" filter="box(in)">
                                      <p:cBhvr>
                                        <p:cTn id="7" dur="500"/>
                                        <p:tgtEl>
                                          <p:spTgt spid="931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latin typeface="Comic Sans MS" pitchFamily="66" charset="0"/>
              </a:rPr>
              <a:t>What are Viruses</a:t>
            </a:r>
          </a:p>
        </p:txBody>
      </p:sp>
      <p:pic>
        <p:nvPicPr>
          <p:cNvPr id="4099" name="Picture 5"/>
          <p:cNvPicPr>
            <a:picLocks noGrp="1" noChangeAspect="1" noChangeArrowheads="1"/>
          </p:cNvPicPr>
          <p:nvPr>
            <p:ph sz="quarter" idx="1"/>
          </p:nvPr>
        </p:nvPicPr>
        <p:blipFill>
          <a:blip r:embed="rId3"/>
          <a:srcRect l="66844" t="44182" r="647" b="7323"/>
          <a:stretch>
            <a:fillRect/>
          </a:stretch>
        </p:blipFill>
        <p:spPr>
          <a:xfrm>
            <a:off x="906463" y="1981200"/>
            <a:ext cx="3367087" cy="1981200"/>
          </a:xfrm>
          <a:noFill/>
        </p:spPr>
      </p:pic>
      <p:sp>
        <p:nvSpPr>
          <p:cNvPr id="4100" name="Rectangle 3"/>
          <p:cNvSpPr>
            <a:spLocks noGrp="1" noChangeArrowheads="1"/>
          </p:cNvSpPr>
          <p:nvPr>
            <p:ph type="body" sz="half" idx="3"/>
          </p:nvPr>
        </p:nvSpPr>
        <p:spPr/>
        <p:txBody>
          <a:bodyPr/>
          <a:lstStyle/>
          <a:p>
            <a:pPr>
              <a:lnSpc>
                <a:spcPct val="90000"/>
              </a:lnSpc>
            </a:pPr>
            <a:r>
              <a:rPr lang="en-US" sz="2400" smtClean="0">
                <a:latin typeface="Comic Sans MS" pitchFamily="66" charset="0"/>
              </a:rPr>
              <a:t>A virus is a non-cellular particle made up of genetic material and protein that can invade living cells</a:t>
            </a:r>
            <a:endParaRPr lang="en-US" sz="2400" smtClean="0"/>
          </a:p>
          <a:p>
            <a:pPr>
              <a:lnSpc>
                <a:spcPct val="90000"/>
              </a:lnSpc>
            </a:pPr>
            <a:r>
              <a:rPr lang="en-US" sz="2400" smtClean="0"/>
              <a:t>Latin- POISON</a:t>
            </a:r>
          </a:p>
          <a:p>
            <a:pPr>
              <a:lnSpc>
                <a:spcPct val="90000"/>
              </a:lnSpc>
            </a:pPr>
            <a:r>
              <a:rPr lang="en-US" sz="2400" smtClean="0"/>
              <a:t>They are little more than pieces of genetic material protected by  protein coats.</a:t>
            </a:r>
          </a:p>
          <a:p>
            <a:pPr>
              <a:lnSpc>
                <a:spcPct val="90000"/>
              </a:lnSpc>
            </a:pPr>
            <a:r>
              <a:rPr lang="en-US" sz="2400" smtClean="0"/>
              <a:t>Parasitic obligat</a:t>
            </a:r>
          </a:p>
          <a:p>
            <a:pPr>
              <a:lnSpc>
                <a:spcPct val="90000"/>
              </a:lnSpc>
              <a:buFontTx/>
              <a:buNone/>
            </a:pPr>
            <a:endParaRPr lang="en-US" sz="2800" smtClean="0"/>
          </a:p>
          <a:p>
            <a:pPr>
              <a:lnSpc>
                <a:spcPct val="90000"/>
              </a:lnSpc>
            </a:pPr>
            <a:endParaRPr lang="en-US" sz="2400" smtClean="0">
              <a:latin typeface="Comic Sans MS" pitchFamily="66" charset="0"/>
            </a:endParaRPr>
          </a:p>
        </p:txBody>
      </p:sp>
      <p:graphicFrame>
        <p:nvGraphicFramePr>
          <p:cNvPr id="4101" name="Object 6"/>
          <p:cNvGraphicFramePr>
            <a:graphicFrameLocks noChangeAspect="1"/>
          </p:cNvGraphicFramePr>
          <p:nvPr>
            <p:ph sz="quarter" idx="2"/>
          </p:nvPr>
        </p:nvGraphicFramePr>
        <p:xfrm>
          <a:off x="1462088" y="4114800"/>
          <a:ext cx="2257425" cy="1981200"/>
        </p:xfrm>
        <a:graphic>
          <a:graphicData uri="http://schemas.openxmlformats.org/presentationml/2006/ole">
            <p:oleObj spid="_x0000_s1026" name="Clip" r:id="rId4" imgW="2409524" imgH="2114286"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Introduction</a:t>
            </a:r>
            <a:r>
              <a:rPr lang="en-GB" b="1" dirty="0"/>
              <a:t> </a:t>
            </a:r>
            <a:endParaRPr lang="en-GB"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dirty="0"/>
              <a:t>•Viruses: infectious agents that are </a:t>
            </a:r>
            <a:r>
              <a:rPr lang="en-US" b="1" dirty="0"/>
              <a:t>too small </a:t>
            </a:r>
            <a:r>
              <a:rPr lang="en-US" dirty="0"/>
              <a:t>to be seen by light microscope &amp; are </a:t>
            </a:r>
            <a:r>
              <a:rPr lang="en-US" b="1" dirty="0"/>
              <a:t>not cells</a:t>
            </a:r>
            <a:r>
              <a:rPr lang="en-US" dirty="0"/>
              <a:t>. </a:t>
            </a:r>
          </a:p>
          <a:p>
            <a:pPr marL="0" indent="0" algn="just">
              <a:buNone/>
            </a:pPr>
            <a:r>
              <a:rPr lang="en-US" dirty="0"/>
              <a:t>–They have no cell nucleus, organelles or cytoplasm.</a:t>
            </a:r>
          </a:p>
          <a:p>
            <a:pPr marL="0" indent="0" algn="just">
              <a:buNone/>
            </a:pPr>
            <a:r>
              <a:rPr lang="en-US" dirty="0"/>
              <a:t>– Louis Pasteur first proposed the term </a:t>
            </a:r>
            <a:r>
              <a:rPr lang="en-US" b="1" dirty="0"/>
              <a:t>virus.</a:t>
            </a:r>
            <a:endParaRPr lang="en-US" dirty="0"/>
          </a:p>
          <a:p>
            <a:pPr marL="0" indent="0" algn="just">
              <a:buNone/>
            </a:pPr>
            <a:r>
              <a:rPr lang="en-GB" dirty="0"/>
              <a:t>–Prokaryotes &amp; eukaryotes have DNA &amp; RNA, virus particles contain only </a:t>
            </a:r>
            <a:r>
              <a:rPr lang="en-GB" b="1" dirty="0"/>
              <a:t>one kind of nucleic acid </a:t>
            </a:r>
            <a:r>
              <a:rPr lang="en-GB" dirty="0"/>
              <a:t>DNA or RNA (never both). </a:t>
            </a:r>
          </a:p>
          <a:p>
            <a:pPr marL="0" indent="0" algn="just">
              <a:buNone/>
            </a:pPr>
            <a:r>
              <a:rPr lang="en-US" dirty="0"/>
              <a:t>•They display properties of living organism only when they invade host cells. </a:t>
            </a:r>
          </a:p>
          <a:p>
            <a:pPr marL="0" indent="0" algn="just">
              <a:buNone/>
            </a:pPr>
            <a:r>
              <a:rPr lang="en-US" dirty="0"/>
              <a:t>–Viruses replicate only inside living host; i.e. </a:t>
            </a:r>
            <a:r>
              <a:rPr lang="en-US" b="1" dirty="0"/>
              <a:t>obligate intracellular parasites. </a:t>
            </a:r>
            <a:endParaRPr lang="en-US" dirty="0"/>
          </a:p>
          <a:p>
            <a:pPr marL="0" indent="0" algn="just">
              <a:buNone/>
            </a:pPr>
            <a:r>
              <a:rPr lang="en-US" dirty="0"/>
              <a:t>–Viruses don’t grow or replicate alone, they infect host cell &amp; program it to synthesize the components of new viruses. </a:t>
            </a:r>
          </a:p>
          <a:p>
            <a:pPr marL="0" indent="0" algn="just">
              <a:buNone/>
            </a:pPr>
            <a:r>
              <a:rPr lang="en-US" dirty="0"/>
              <a:t>•The virus infection may have little or no effect on the host cell or may result in cell damage or death. </a:t>
            </a:r>
          </a:p>
          <a:p>
            <a:endParaRPr lang="en-GB" dirty="0"/>
          </a:p>
        </p:txBody>
      </p:sp>
    </p:spTree>
    <p:extLst>
      <p:ext uri="{BB962C8B-B14F-4D97-AF65-F5344CB8AC3E}">
        <p14:creationId xmlns:p14="http://schemas.microsoft.com/office/powerpoint/2010/main" xmlns="" val="139290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Introduction</a:t>
            </a:r>
            <a:endParaRPr lang="ar-JO" sz="3200" dirty="0"/>
          </a:p>
        </p:txBody>
      </p:sp>
      <p:sp>
        <p:nvSpPr>
          <p:cNvPr id="3" name="Content Placeholder 2"/>
          <p:cNvSpPr>
            <a:spLocks noGrp="1"/>
          </p:cNvSpPr>
          <p:nvPr>
            <p:ph idx="1"/>
          </p:nvPr>
        </p:nvSpPr>
        <p:spPr/>
        <p:txBody>
          <a:bodyPr>
            <a:normAutofit fontScale="92500" lnSpcReduction="10000"/>
          </a:bodyPr>
          <a:lstStyle/>
          <a:p>
            <a:pPr algn="just"/>
            <a:r>
              <a:rPr lang="en-US" sz="2800" dirty="0"/>
              <a:t>Viruses differ from cells in important ways:</a:t>
            </a:r>
          </a:p>
          <a:p>
            <a:pPr marL="971550" lvl="1" indent="-514350" algn="just">
              <a:buFont typeface="+mj-lt"/>
              <a:buAutoNum type="arabicPeriod"/>
              <a:defRPr/>
            </a:pPr>
            <a:r>
              <a:rPr lang="en-US" dirty="0"/>
              <a:t>Prokaryotic and eukaryotic cells contain both DNA and RNA, individual virus particles contain only one kind of nucleic acid. </a:t>
            </a:r>
          </a:p>
          <a:p>
            <a:pPr marL="971550" lvl="1" indent="-514350" algn="just">
              <a:buFont typeface="+mj-lt"/>
              <a:buAutoNum type="arabicPeriod"/>
              <a:defRPr/>
            </a:pPr>
            <a:r>
              <a:rPr lang="en-US" dirty="0"/>
              <a:t>Cells grow and divide, but viruses do neither. </a:t>
            </a:r>
          </a:p>
          <a:p>
            <a:pPr marL="971550" lvl="1" indent="-514350" algn="just">
              <a:buFont typeface="+mj-lt"/>
              <a:buAutoNum type="arabicPeriod"/>
              <a:defRPr/>
            </a:pPr>
            <a:r>
              <a:rPr lang="en-US" dirty="0"/>
              <a:t>Viral replication requires that a virus particle to infect a cell and program the host cell’s  machinery to synthesize the components required for the assembly of new virus particles.</a:t>
            </a:r>
          </a:p>
          <a:p>
            <a:pPr marL="971550" lvl="1" indent="-514350" algn="just">
              <a:buFont typeface="+mj-lt"/>
              <a:buAutoNum type="arabicPeriod"/>
              <a:defRPr/>
            </a:pPr>
            <a:r>
              <a:rPr lang="en-US" dirty="0"/>
              <a:t>Do not possess genetic information for energy-producing systems.</a:t>
            </a:r>
          </a:p>
          <a:p>
            <a:endParaRPr lang="ar-J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w95289_t06_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76200"/>
            <a:ext cx="6840760" cy="670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2345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p-background"/>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3" name="Rectangle 3"/>
          <p:cNvSpPr>
            <a:spLocks noGrp="1" noChangeArrowheads="1"/>
          </p:cNvSpPr>
          <p:nvPr>
            <p:ph type="title"/>
          </p:nvPr>
        </p:nvSpPr>
        <p:spPr/>
        <p:txBody>
          <a:bodyPr/>
          <a:lstStyle/>
          <a:p>
            <a:r>
              <a:rPr lang="en-US" smtClean="0"/>
              <a:t>Dead or Alive?</a:t>
            </a:r>
          </a:p>
        </p:txBody>
      </p:sp>
      <p:sp>
        <p:nvSpPr>
          <p:cNvPr id="5124" name="Rectangle 4"/>
          <p:cNvSpPr>
            <a:spLocks noGrp="1" noChangeArrowheads="1"/>
          </p:cNvSpPr>
          <p:nvPr>
            <p:ph type="body" idx="1"/>
          </p:nvPr>
        </p:nvSpPr>
        <p:spPr>
          <a:xfrm>
            <a:off x="685800" y="1752600"/>
            <a:ext cx="7772400" cy="4343400"/>
          </a:xfrm>
        </p:spPr>
        <p:txBody>
          <a:bodyPr/>
          <a:lstStyle/>
          <a:p>
            <a:pPr algn="ctr">
              <a:buFontTx/>
              <a:buNone/>
            </a:pPr>
            <a:r>
              <a:rPr lang="en-US" sz="1800" b="1" smtClean="0">
                <a:latin typeface="Arial" charset="0"/>
              </a:rPr>
              <a:t>NON-LIVING Particles that have characteristics of LIVING  --- They</a:t>
            </a:r>
          </a:p>
          <a:p>
            <a:pPr algn="ctr">
              <a:buFontTx/>
              <a:buNone/>
            </a:pPr>
            <a:r>
              <a:rPr lang="en-US" sz="1800" b="1" smtClean="0">
                <a:latin typeface="Arial" charset="0"/>
              </a:rPr>
              <a:t>DO Mutate and Recombine, do not grow/reproduce</a:t>
            </a:r>
          </a:p>
          <a:p>
            <a:pPr>
              <a:spcBef>
                <a:spcPts val="500"/>
              </a:spcBef>
              <a:spcAft>
                <a:spcPts val="500"/>
              </a:spcAft>
            </a:pPr>
            <a:r>
              <a:rPr lang="en-US" sz="1800" smtClean="0"/>
              <a:t>Because they are parasites, they can not survive and thrive without a host or group of host cells. The hosts provide viruses with all the chemicals and molecules they need to survive and reproduce. </a:t>
            </a:r>
          </a:p>
          <a:p>
            <a:pPr>
              <a:spcBef>
                <a:spcPts val="500"/>
              </a:spcBef>
              <a:spcAft>
                <a:spcPts val="500"/>
              </a:spcAft>
            </a:pPr>
            <a:r>
              <a:rPr lang="en-US" sz="1800" smtClean="0"/>
              <a:t>Viruses can lie dormant within any host or environment until the proper conditions for their activity are provided. Some viruses are also classified as 'persistent viruses'. Such viruses can enter and exit host cells without killing them. </a:t>
            </a:r>
          </a:p>
          <a:p>
            <a:pPr>
              <a:spcBef>
                <a:spcPts val="500"/>
              </a:spcBef>
              <a:spcAft>
                <a:spcPts val="500"/>
              </a:spcAft>
            </a:pPr>
            <a:r>
              <a:rPr lang="en-US" sz="1800" smtClean="0"/>
              <a:t>each different virus is stimulated by different conditions and they all have different, specific functions they affect in their host. </a:t>
            </a:r>
          </a:p>
          <a:p>
            <a:endParaRPr lang="en-US" sz="1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p-background"/>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7" name="Rectangle 3"/>
          <p:cNvSpPr>
            <a:spLocks noGrp="1" noChangeArrowheads="1"/>
          </p:cNvSpPr>
          <p:nvPr>
            <p:ph type="title"/>
          </p:nvPr>
        </p:nvSpPr>
        <p:spPr/>
        <p:txBody>
          <a:bodyPr/>
          <a:lstStyle/>
          <a:p>
            <a:r>
              <a:rPr lang="en-US" smtClean="0"/>
              <a:t>Viruses vs. Bacteria</a:t>
            </a:r>
          </a:p>
        </p:txBody>
      </p:sp>
      <p:sp>
        <p:nvSpPr>
          <p:cNvPr id="6148" name="Rectangle 4"/>
          <p:cNvSpPr>
            <a:spLocks noGrp="1" noChangeArrowheads="1"/>
          </p:cNvSpPr>
          <p:nvPr>
            <p:ph type="body" sz="half" idx="1"/>
          </p:nvPr>
        </p:nvSpPr>
        <p:spPr/>
        <p:txBody>
          <a:bodyPr/>
          <a:lstStyle/>
          <a:p>
            <a:r>
              <a:rPr lang="en-US" smtClean="0"/>
              <a:t>Electron microscope</a:t>
            </a:r>
          </a:p>
          <a:p>
            <a:r>
              <a:rPr lang="en-US" smtClean="0"/>
              <a:t>500 times smaller than bacteria=</a:t>
            </a:r>
            <a:r>
              <a:rPr lang="en-US" smtClean="0">
                <a:latin typeface="Arial" charset="0"/>
              </a:rPr>
              <a:t>5 - 350 nm = 1/10th a R.B.C.</a:t>
            </a:r>
            <a:endParaRPr lang="en-US" smtClean="0"/>
          </a:p>
          <a:p>
            <a:r>
              <a:rPr lang="en-US" smtClean="0"/>
              <a:t>parasitic, dependent</a:t>
            </a:r>
          </a:p>
          <a:p>
            <a:r>
              <a:rPr lang="en-US" smtClean="0"/>
              <a:t>cause disease</a:t>
            </a:r>
          </a:p>
        </p:txBody>
      </p:sp>
      <p:sp>
        <p:nvSpPr>
          <p:cNvPr id="6149" name="Rectangle 6"/>
          <p:cNvSpPr>
            <a:spLocks noGrp="1" noChangeArrowheads="1"/>
          </p:cNvSpPr>
          <p:nvPr>
            <p:ph type="body" sz="half" idx="2"/>
          </p:nvPr>
        </p:nvSpPr>
        <p:spPr/>
        <p:txBody>
          <a:bodyPr/>
          <a:lstStyle/>
          <a:p>
            <a:r>
              <a:rPr lang="en-US" smtClean="0"/>
              <a:t>Ordinary light microscope</a:t>
            </a:r>
          </a:p>
          <a:p>
            <a:r>
              <a:rPr lang="en-US" smtClean="0"/>
              <a:t>1-10 microns</a:t>
            </a:r>
          </a:p>
          <a:p>
            <a:r>
              <a:rPr lang="en-US" smtClean="0"/>
              <a:t>can survive without help from any other living thing</a:t>
            </a:r>
          </a:p>
          <a:p>
            <a:r>
              <a:rPr lang="en-US" smtClean="0"/>
              <a:t>rarely cause disease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1358</Words>
  <Application>Microsoft Office PowerPoint</Application>
  <PresentationFormat>On-screen Show (4:3)</PresentationFormat>
  <Paragraphs>156</Paragraphs>
  <Slides>23</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Clip</vt:lpstr>
      <vt:lpstr>Viruses  Dr. Sonal Mishra</vt:lpstr>
      <vt:lpstr>Are Viruses Living or Non-living?</vt:lpstr>
      <vt:lpstr>What are Viruses? </vt:lpstr>
      <vt:lpstr>What are Viruses</vt:lpstr>
      <vt:lpstr>Introduction </vt:lpstr>
      <vt:lpstr>Introduction</vt:lpstr>
      <vt:lpstr>Slide 7</vt:lpstr>
      <vt:lpstr>Dead or Alive?</vt:lpstr>
      <vt:lpstr>Viruses vs. Bacteria</vt:lpstr>
      <vt:lpstr>Slide 10</vt:lpstr>
      <vt:lpstr>Viral History</vt:lpstr>
      <vt:lpstr>Discovery of Viruses</vt:lpstr>
      <vt:lpstr>Tobacco Mosaic Virus</vt:lpstr>
      <vt:lpstr>Smallpox</vt:lpstr>
      <vt:lpstr>Viewing Viruses</vt:lpstr>
      <vt:lpstr>Size of Viruses</vt:lpstr>
      <vt:lpstr>Size Range</vt:lpstr>
      <vt:lpstr>Components of Viruses </vt:lpstr>
      <vt:lpstr>Components of Viruses </vt:lpstr>
      <vt:lpstr>Components of Viruses </vt:lpstr>
      <vt:lpstr>Components of Viruses</vt:lpstr>
      <vt:lpstr>Components of Viruses</vt:lpstr>
      <vt:lpstr>Size and Shape of Viruses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Viruses, Viroids, and Prions</dc:title>
  <dc:creator>DR.SONAL MISHRA</dc:creator>
  <cp:lastModifiedBy>DR.SONAL MISHRA</cp:lastModifiedBy>
  <cp:revision>17</cp:revision>
  <dcterms:created xsi:type="dcterms:W3CDTF">2006-08-16T00:00:00Z</dcterms:created>
  <dcterms:modified xsi:type="dcterms:W3CDTF">2026-06-25T04:44:46Z</dcterms:modified>
</cp:coreProperties>
</file>